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2" r:id="rId9"/>
    <p:sldId id="264" r:id="rId10"/>
    <p:sldId id="265" r:id="rId11"/>
    <p:sldId id="266" r:id="rId12"/>
    <p:sldId id="261" r:id="rId13"/>
    <p:sldId id="267" r:id="rId14"/>
    <p:sldId id="268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Alice" panose="020B0604020202020204" charset="0"/>
      <p:regular r:id="rId20"/>
    </p:embeddedFont>
    <p:embeddedFont>
      <p:font typeface="Arial Black" panose="020B0A04020102020204" pitchFamily="34" charset="0"/>
      <p:bold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Canva Sans Bold Italics" panose="020B0604020202020204" charset="0"/>
      <p:regular r:id="rId24"/>
    </p:embeddedFont>
    <p:embeddedFont>
      <p:font typeface="PT Serif" panose="020A0603040505020204" pitchFamily="18" charset="0"/>
      <p:regular r:id="rId25"/>
      <p:bold r:id="rId26"/>
      <p:italic r:id="rId27"/>
      <p:boldItalic r:id="rId28"/>
    </p:embeddedFont>
    <p:embeddedFont>
      <p:font typeface="Radley" panose="020B0604020202020204" charset="0"/>
      <p:regular r:id="rId29"/>
    </p:embeddedFont>
    <p:embeddedFont>
      <p:font typeface="Tenor Sans" panose="020B0604020202020204" charset="0"/>
      <p:regular r:id="rId30"/>
    </p:embeddedFont>
    <p:embeddedFont>
      <p:font typeface="Times New Roman Bold" panose="02020803070505020304" pitchFamily="18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2017" autoAdjust="0"/>
  </p:normalViewPr>
  <p:slideViewPr>
    <p:cSldViewPr>
      <p:cViewPr varScale="1">
        <p:scale>
          <a:sx n="35" d="100"/>
          <a:sy n="35" d="100"/>
        </p:scale>
        <p:origin x="118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390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0866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196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D3839-A664-4B10-90FC-9FC5CB6BCFC3}" type="datetime1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FEA3-52B6-49CA-9C9E-ABDFF743AAD9}" type="datetime1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F39B5-E47E-4D06-AB35-F9D7758C8F19}" type="datetime1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C532-2816-46EF-8BDF-97F0CFCA4B04}" type="datetime1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E9AFD-CA50-47F3-862A-957F5BFFCA3F}" type="datetime1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1A035-8125-4FCB-95F8-F8A510FAD0C6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D443B-50C3-4AD3-BA31-47E1DA21585A}" type="datetime1">
              <a:rPr lang="en-US" smtClean="0"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538BB-DA9F-4884-A930-F1B9DC96F032}" type="datetime1">
              <a:rPr lang="en-US" smtClean="0"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314F9-2699-10B2-FBA4-2DD7ED2CD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B7D47-E597-436D-9172-5D4324B39723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107D7-13AF-1C1D-6563-2EF74D137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F9ED6-9625-8489-F74F-9CE19388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F2515-7EDC-489C-8E9D-85DB79585E51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294E-717F-41D0-8830-52DF3C3B3FE9}" type="datetime1">
              <a:rPr lang="en-US" smtClean="0"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B7D47-E597-436D-9172-5D4324B39723}" type="datetime1">
              <a:rPr lang="en-US" smtClean="0"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9600" y="9258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993215" y="1162999"/>
            <a:ext cx="1680699" cy="681324"/>
            <a:chOff x="0" y="0"/>
            <a:chExt cx="2398965" cy="972496"/>
          </a:xfrm>
        </p:grpSpPr>
        <p:sp>
          <p:nvSpPr>
            <p:cNvPr id="4" name="Freeform 4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5593" y="6569345"/>
            <a:ext cx="10705408" cy="728066"/>
            <a:chOff x="0" y="0"/>
            <a:chExt cx="2819531" cy="191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9531" cy="191754"/>
            </a:xfrm>
            <a:custGeom>
              <a:avLst/>
              <a:gdLst/>
              <a:ahLst/>
              <a:cxnLst/>
              <a:rect l="l" t="t" r="r" b="b"/>
              <a:pathLst>
                <a:path w="2819531" h="191754">
                  <a:moveTo>
                    <a:pt x="16633" y="0"/>
                  </a:moveTo>
                  <a:lnTo>
                    <a:pt x="2802898" y="0"/>
                  </a:lnTo>
                  <a:cubicBezTo>
                    <a:pt x="2807309" y="0"/>
                    <a:pt x="2811540" y="1752"/>
                    <a:pt x="2814659" y="4872"/>
                  </a:cubicBezTo>
                  <a:cubicBezTo>
                    <a:pt x="2817779" y="7991"/>
                    <a:pt x="2819531" y="12222"/>
                    <a:pt x="2819531" y="16633"/>
                  </a:cubicBezTo>
                  <a:lnTo>
                    <a:pt x="2819531" y="175121"/>
                  </a:lnTo>
                  <a:cubicBezTo>
                    <a:pt x="2819531" y="179532"/>
                    <a:pt x="2817779" y="183763"/>
                    <a:pt x="2814659" y="186882"/>
                  </a:cubicBezTo>
                  <a:cubicBezTo>
                    <a:pt x="2811540" y="190002"/>
                    <a:pt x="2807309" y="191754"/>
                    <a:pt x="2802898" y="191754"/>
                  </a:cubicBezTo>
                  <a:lnTo>
                    <a:pt x="16633" y="191754"/>
                  </a:lnTo>
                  <a:cubicBezTo>
                    <a:pt x="12222" y="191754"/>
                    <a:pt x="7991" y="190002"/>
                    <a:pt x="4872" y="186882"/>
                  </a:cubicBezTo>
                  <a:cubicBezTo>
                    <a:pt x="1752" y="183763"/>
                    <a:pt x="0" y="179532"/>
                    <a:pt x="0" y="175121"/>
                  </a:cubicBezTo>
                  <a:lnTo>
                    <a:pt x="0" y="16633"/>
                  </a:lnTo>
                  <a:cubicBezTo>
                    <a:pt x="0" y="12222"/>
                    <a:pt x="1752" y="7991"/>
                    <a:pt x="4872" y="4872"/>
                  </a:cubicBezTo>
                  <a:cubicBezTo>
                    <a:pt x="7991" y="1752"/>
                    <a:pt x="12222" y="0"/>
                    <a:pt x="16633" y="0"/>
                  </a:cubicBezTo>
                  <a:close/>
                </a:path>
              </a:pathLst>
            </a:custGeom>
            <a:solidFill>
              <a:srgbClr val="6A558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19531" cy="239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r>
                <a:rPr lang="en-US" sz="2544" b="1" spc="40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Paper ID and Track: 1492,  Advances in Healthcare Technologies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9593" y="7478237"/>
            <a:ext cx="10837409" cy="1527001"/>
            <a:chOff x="0" y="0"/>
            <a:chExt cx="2854297" cy="4021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54297" cy="402173"/>
            </a:xfrm>
            <a:custGeom>
              <a:avLst/>
              <a:gdLst/>
              <a:ahLst/>
              <a:cxnLst/>
              <a:rect l="l" t="t" r="r" b="b"/>
              <a:pathLst>
                <a:path w="2854297" h="402173">
                  <a:moveTo>
                    <a:pt x="16431" y="0"/>
                  </a:moveTo>
                  <a:lnTo>
                    <a:pt x="2837867" y="0"/>
                  </a:lnTo>
                  <a:cubicBezTo>
                    <a:pt x="2846941" y="0"/>
                    <a:pt x="2854297" y="7356"/>
                    <a:pt x="2854297" y="16431"/>
                  </a:cubicBezTo>
                  <a:lnTo>
                    <a:pt x="2854297" y="385743"/>
                  </a:lnTo>
                  <a:cubicBezTo>
                    <a:pt x="2854297" y="390100"/>
                    <a:pt x="2852566" y="394280"/>
                    <a:pt x="2849485" y="397361"/>
                  </a:cubicBezTo>
                  <a:cubicBezTo>
                    <a:pt x="2846403" y="400442"/>
                    <a:pt x="2842224" y="402173"/>
                    <a:pt x="2837867" y="402173"/>
                  </a:cubicBezTo>
                  <a:lnTo>
                    <a:pt x="16431" y="402173"/>
                  </a:lnTo>
                  <a:cubicBezTo>
                    <a:pt x="12073" y="402173"/>
                    <a:pt x="7894" y="400442"/>
                    <a:pt x="4812" y="397361"/>
                  </a:cubicBezTo>
                  <a:cubicBezTo>
                    <a:pt x="1731" y="394280"/>
                    <a:pt x="0" y="390100"/>
                    <a:pt x="0" y="385743"/>
                  </a:cubicBezTo>
                  <a:lnTo>
                    <a:pt x="0" y="16431"/>
                  </a:lnTo>
                  <a:cubicBezTo>
                    <a:pt x="0" y="12073"/>
                    <a:pt x="1731" y="7894"/>
                    <a:pt x="4812" y="4812"/>
                  </a:cubicBezTo>
                  <a:cubicBezTo>
                    <a:pt x="7894" y="1731"/>
                    <a:pt x="12073" y="0"/>
                    <a:pt x="16431" y="0"/>
                  </a:cubicBezTo>
                  <a:close/>
                </a:path>
              </a:pathLst>
            </a:custGeom>
            <a:solidFill>
              <a:srgbClr val="6862C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854297" cy="449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800"/>
                </a:lnSpc>
              </a:pPr>
              <a:r>
                <a:rPr lang="en-US" sz="2000" b="1" spc="32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Harshita, Vaishnavi Moorthy: </a:t>
              </a:r>
              <a:r>
                <a:rPr lang="en-US" sz="2000" spc="32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Dept. of Networking and Communications, SRMIST</a:t>
              </a:r>
            </a:p>
            <a:p>
              <a:pPr algn="l">
                <a:lnSpc>
                  <a:spcPts val="2800"/>
                </a:lnSpc>
              </a:pPr>
              <a:r>
                <a:rPr lang="en-US" sz="2000" b="1" spc="32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Pushpalatha M: </a:t>
              </a:r>
              <a:r>
                <a:rPr lang="en-US" sz="2000" spc="32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Dept. of Computing Technologies, SRMIST</a:t>
              </a:r>
            </a:p>
            <a:p>
              <a:pPr algn="l">
                <a:lnSpc>
                  <a:spcPts val="2800"/>
                </a:lnSpc>
              </a:pPr>
              <a:r>
                <a:rPr lang="en-US" sz="2000" b="1" spc="32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Suresh J: </a:t>
              </a:r>
              <a:r>
                <a:rPr lang="en-US" sz="2000" spc="32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College of Physiotherapy, SRMIST</a:t>
              </a:r>
            </a:p>
            <a:p>
              <a:pPr algn="l">
                <a:lnSpc>
                  <a:spcPts val="2800"/>
                </a:lnSpc>
              </a:pPr>
              <a:r>
                <a:rPr lang="en-US" sz="2000" b="1" spc="32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Shilpa Onkar Singh, Sumit Kumar: </a:t>
              </a:r>
              <a:r>
                <a:rPr lang="en-US" sz="2000" spc="32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Samsung Research And Development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864350" y="1028700"/>
            <a:ext cx="2058443" cy="1175236"/>
          </a:xfrm>
          <a:custGeom>
            <a:avLst/>
            <a:gdLst/>
            <a:ahLst/>
            <a:cxnLst/>
            <a:rect l="l" t="t" r="r" b="b"/>
            <a:pathLst>
              <a:path w="2058443" h="1175236">
                <a:moveTo>
                  <a:pt x="0" y="0"/>
                </a:moveTo>
                <a:lnTo>
                  <a:pt x="2058443" y="0"/>
                </a:lnTo>
                <a:lnTo>
                  <a:pt x="2058443" y="1175236"/>
                </a:lnTo>
                <a:lnTo>
                  <a:pt x="0" y="1175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2" name="Group 12"/>
          <p:cNvGrpSpPr/>
          <p:nvPr/>
        </p:nvGrpSpPr>
        <p:grpSpPr>
          <a:xfrm>
            <a:off x="6745340" y="1028700"/>
            <a:ext cx="4159030" cy="1106068"/>
            <a:chOff x="0" y="0"/>
            <a:chExt cx="1335773" cy="3552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5773" cy="355240"/>
            </a:xfrm>
            <a:custGeom>
              <a:avLst/>
              <a:gdLst/>
              <a:ahLst/>
              <a:cxnLst/>
              <a:rect l="l" t="t" r="r" b="b"/>
              <a:pathLst>
                <a:path w="1335773" h="355240">
                  <a:moveTo>
                    <a:pt x="94935" y="0"/>
                  </a:moveTo>
                  <a:lnTo>
                    <a:pt x="1240838" y="0"/>
                  </a:lnTo>
                  <a:cubicBezTo>
                    <a:pt x="1266016" y="0"/>
                    <a:pt x="1290163" y="10002"/>
                    <a:pt x="1307967" y="27806"/>
                  </a:cubicBezTo>
                  <a:cubicBezTo>
                    <a:pt x="1325771" y="45610"/>
                    <a:pt x="1335773" y="69757"/>
                    <a:pt x="1335773" y="94935"/>
                  </a:cubicBezTo>
                  <a:lnTo>
                    <a:pt x="1335773" y="260305"/>
                  </a:lnTo>
                  <a:cubicBezTo>
                    <a:pt x="1335773" y="312736"/>
                    <a:pt x="1293269" y="355240"/>
                    <a:pt x="1240838" y="355240"/>
                  </a:cubicBezTo>
                  <a:lnTo>
                    <a:pt x="94935" y="355240"/>
                  </a:lnTo>
                  <a:cubicBezTo>
                    <a:pt x="42504" y="355240"/>
                    <a:pt x="0" y="312736"/>
                    <a:pt x="0" y="260305"/>
                  </a:cubicBezTo>
                  <a:lnTo>
                    <a:pt x="0" y="94935"/>
                  </a:lnTo>
                  <a:cubicBezTo>
                    <a:pt x="0" y="42504"/>
                    <a:pt x="42504" y="0"/>
                    <a:pt x="94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7F7FB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35773" cy="40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25446" y="4666101"/>
            <a:ext cx="16637107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87"/>
              </a:lnSpc>
            </a:pPr>
            <a:r>
              <a:rPr lang="en-US" sz="6000" b="1" dirty="0" err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GaitSens</a:t>
            </a:r>
            <a:r>
              <a:rPr lang="en-US" sz="6000" b="1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AI-Powered Gait and Mobility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BE6C4F-3E33-1A3E-3B2F-BA5AA92555E0}"/>
              </a:ext>
            </a:extLst>
          </p:cNvPr>
          <p:cNvSpPr txBox="1"/>
          <p:nvPr/>
        </p:nvSpPr>
        <p:spPr>
          <a:xfrm>
            <a:off x="2364474" y="5372474"/>
            <a:ext cx="1355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academic-industry collaborative research between SRM &amp; SAMSUNG PRISM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334F4A6-0931-C747-4FDF-B8403709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bg1"/>
                </a:solidFill>
              </a:rPr>
              <a:pPr/>
              <a:t>1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screenshot, text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20527" y="2289365"/>
            <a:ext cx="5260275" cy="4620512"/>
          </a:xfrm>
          <a:custGeom>
            <a:avLst/>
            <a:gdLst/>
            <a:ahLst/>
            <a:cxnLst/>
            <a:rect l="l" t="t" r="r" b="b"/>
            <a:pathLst>
              <a:path w="5260275" h="4620512">
                <a:moveTo>
                  <a:pt x="0" y="0"/>
                </a:moveTo>
                <a:lnTo>
                  <a:pt x="5260275" y="0"/>
                </a:lnTo>
                <a:lnTo>
                  <a:pt x="5260275" y="4620512"/>
                </a:lnTo>
                <a:lnTo>
                  <a:pt x="0" y="4620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1637799"/>
            <a:ext cx="11315333" cy="3583973"/>
            <a:chOff x="0" y="0"/>
            <a:chExt cx="3114212" cy="9439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4212" cy="943927"/>
            </a:xfrm>
            <a:custGeom>
              <a:avLst/>
              <a:gdLst/>
              <a:ahLst/>
              <a:cxnLst/>
              <a:rect l="l" t="t" r="r" b="b"/>
              <a:pathLst>
                <a:path w="3114212" h="943927">
                  <a:moveTo>
                    <a:pt x="17023" y="0"/>
                  </a:moveTo>
                  <a:lnTo>
                    <a:pt x="3097188" y="0"/>
                  </a:lnTo>
                  <a:cubicBezTo>
                    <a:pt x="3106590" y="0"/>
                    <a:pt x="3114212" y="7622"/>
                    <a:pt x="3114212" y="17023"/>
                  </a:cubicBezTo>
                  <a:lnTo>
                    <a:pt x="3114212" y="926904"/>
                  </a:lnTo>
                  <a:cubicBezTo>
                    <a:pt x="3114212" y="936305"/>
                    <a:pt x="3106590" y="943927"/>
                    <a:pt x="3097188" y="943927"/>
                  </a:cubicBezTo>
                  <a:lnTo>
                    <a:pt x="17023" y="943927"/>
                  </a:lnTo>
                  <a:cubicBezTo>
                    <a:pt x="7622" y="943927"/>
                    <a:pt x="0" y="936305"/>
                    <a:pt x="0" y="926904"/>
                  </a:cubicBezTo>
                  <a:lnTo>
                    <a:pt x="0" y="17023"/>
                  </a:lnTo>
                  <a:cubicBezTo>
                    <a:pt x="0" y="7622"/>
                    <a:pt x="7622" y="0"/>
                    <a:pt x="17023" y="0"/>
                  </a:cubicBezTo>
                  <a:close/>
                </a:path>
              </a:pathLst>
            </a:custGeom>
            <a:solidFill>
              <a:srgbClr val="3716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4212" cy="991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482010" y="7118491"/>
            <a:ext cx="4663518" cy="2744319"/>
          </a:xfrm>
          <a:custGeom>
            <a:avLst/>
            <a:gdLst/>
            <a:ahLst/>
            <a:cxnLst/>
            <a:rect l="l" t="t" r="r" b="b"/>
            <a:pathLst>
              <a:path w="4663518" h="2860138">
                <a:moveTo>
                  <a:pt x="0" y="0"/>
                </a:moveTo>
                <a:lnTo>
                  <a:pt x="4663518" y="0"/>
                </a:lnTo>
                <a:lnTo>
                  <a:pt x="4663518" y="2860138"/>
                </a:lnTo>
                <a:lnTo>
                  <a:pt x="0" y="2860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57" b="-11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794751" y="5280892"/>
            <a:ext cx="6153054" cy="4620513"/>
          </a:xfrm>
          <a:custGeom>
            <a:avLst/>
            <a:gdLst/>
            <a:ahLst/>
            <a:cxnLst/>
            <a:rect l="l" t="t" r="r" b="b"/>
            <a:pathLst>
              <a:path w="6153054" h="4754637">
                <a:moveTo>
                  <a:pt x="0" y="0"/>
                </a:moveTo>
                <a:lnTo>
                  <a:pt x="6153054" y="0"/>
                </a:lnTo>
                <a:lnTo>
                  <a:pt x="6153054" y="4754637"/>
                </a:lnTo>
                <a:lnTo>
                  <a:pt x="0" y="4754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71" r="-1271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13" name="Freeform 13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93902" y="5359644"/>
            <a:ext cx="5331244" cy="4503166"/>
          </a:xfrm>
          <a:custGeom>
            <a:avLst/>
            <a:gdLst/>
            <a:ahLst/>
            <a:cxnLst/>
            <a:rect l="l" t="t" r="r" b="b"/>
            <a:pathLst>
              <a:path w="5331244" h="4503166">
                <a:moveTo>
                  <a:pt x="0" y="0"/>
                </a:moveTo>
                <a:lnTo>
                  <a:pt x="5331244" y="0"/>
                </a:lnTo>
                <a:lnTo>
                  <a:pt x="5331244" y="4503166"/>
                </a:lnTo>
                <a:lnTo>
                  <a:pt x="0" y="45031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96670" y="174954"/>
            <a:ext cx="11285170" cy="79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2"/>
              </a:lnSpc>
            </a:pPr>
            <a:r>
              <a:rPr lang="en-US" sz="4651" b="1" spc="-255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PERFORMANCE AND VALIDATION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0679" y="1775671"/>
            <a:ext cx="9280593" cy="318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233" lvl="1" indent="-278117" algn="l">
              <a:lnSpc>
                <a:spcPts val="4302"/>
              </a:lnSpc>
              <a:buFont typeface="Arial"/>
              <a:buChar char="•"/>
            </a:pPr>
            <a:r>
              <a:rPr lang="en-US" sz="2576" b="1">
                <a:solidFill>
                  <a:srgbClr val="F7F7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5-Fold Cross-Validation</a:t>
            </a:r>
            <a:r>
              <a:rPr lang="en-US" sz="2576">
                <a:solidFill>
                  <a:srgbClr val="F7F7FB"/>
                </a:solidFill>
                <a:latin typeface="Canva Sans"/>
                <a:ea typeface="Canva Sans"/>
                <a:cs typeface="Canva Sans"/>
                <a:sym typeface="Canva Sans"/>
              </a:rPr>
              <a:t>: Ensures stability &amp; reduces overfitting risk by validating across multiple data splits.</a:t>
            </a:r>
          </a:p>
          <a:p>
            <a:pPr marL="556233" lvl="1" indent="-278117" algn="l">
              <a:lnSpc>
                <a:spcPts val="4302"/>
              </a:lnSpc>
              <a:buFont typeface="Arial"/>
              <a:buChar char="•"/>
            </a:pPr>
            <a:r>
              <a:rPr lang="en-US" sz="2576" b="1">
                <a:solidFill>
                  <a:srgbClr val="F7F7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Regularization &amp; Early Stopping</a:t>
            </a:r>
            <a:r>
              <a:rPr lang="en-US" sz="2576">
                <a:solidFill>
                  <a:srgbClr val="F7F7FB"/>
                </a:solidFill>
                <a:latin typeface="Canva Sans"/>
                <a:ea typeface="Canva Sans"/>
                <a:cs typeface="Canva Sans"/>
                <a:sym typeface="Canva Sans"/>
              </a:rPr>
              <a:t>: L1 &amp; L2 regularization plus stopping after 10 rounds without improvement to avoid overfitting.</a:t>
            </a:r>
          </a:p>
          <a:p>
            <a:pPr marL="556233" lvl="1" indent="-278117" algn="l">
              <a:lnSpc>
                <a:spcPts val="3632"/>
              </a:lnSpc>
              <a:buFont typeface="Arial"/>
              <a:buChar char="•"/>
            </a:pPr>
            <a:r>
              <a:rPr lang="en-US" sz="2576">
                <a:solidFill>
                  <a:srgbClr val="F7F7FB"/>
                </a:solidFill>
                <a:latin typeface="Canva Sans"/>
                <a:ea typeface="Canva Sans"/>
                <a:cs typeface="Canva Sans"/>
                <a:sym typeface="Canva Sans"/>
              </a:rPr>
              <a:t>All results are </a:t>
            </a:r>
            <a:r>
              <a:rPr lang="en-US" sz="2576" b="1">
                <a:solidFill>
                  <a:srgbClr val="F7F7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clinically APPROVED.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34410" y="1803779"/>
            <a:ext cx="6320617" cy="37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"/>
              </a:lnSpc>
            </a:pPr>
            <a:r>
              <a:rPr lang="en-US" sz="2607" b="1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model's performance is evaluated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79A9B7-806D-3FDB-2DFF-3B1D0060E552}"/>
              </a:ext>
            </a:extLst>
          </p:cNvPr>
          <p:cNvSpPr txBox="1"/>
          <p:nvPr/>
        </p:nvSpPr>
        <p:spPr>
          <a:xfrm>
            <a:off x="8165913" y="9842002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Fig 7: Correlation Heatmap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E6A460-5E30-04F4-7A3B-C6FE3E7C30B7}"/>
              </a:ext>
            </a:extLst>
          </p:cNvPr>
          <p:cNvSpPr txBox="1"/>
          <p:nvPr/>
        </p:nvSpPr>
        <p:spPr>
          <a:xfrm>
            <a:off x="516212" y="9801938"/>
            <a:ext cx="586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Fig 6: Pattern detection between falls and no falls conditions</a:t>
            </a:r>
            <a:endParaRPr lang="en-IN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8D9F3-8CD6-A711-F622-807699F2FC02}"/>
              </a:ext>
            </a:extLst>
          </p:cNvPr>
          <p:cNvSpPr txBox="1"/>
          <p:nvPr/>
        </p:nvSpPr>
        <p:spPr>
          <a:xfrm>
            <a:off x="12482010" y="9771714"/>
            <a:ext cx="5194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Fig 8 : Box Plot Analysis of Gait Speed by Age Bracket</a:t>
            </a:r>
            <a:endParaRPr lang="en-IN" sz="16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D0E7C40-10BD-07BD-3E0D-17E39553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3BEBE2-E095-355F-519B-9317AD9140B1}"/>
              </a:ext>
            </a:extLst>
          </p:cNvPr>
          <p:cNvSpPr txBox="1"/>
          <p:nvPr/>
        </p:nvSpPr>
        <p:spPr>
          <a:xfrm>
            <a:off x="13335000" y="2252781"/>
            <a:ext cx="789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Fig 5: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screenshot, text  Description automatically generated"/>
          <p:cNvSpPr/>
          <p:nvPr/>
        </p:nvSpPr>
        <p:spPr>
          <a:xfrm>
            <a:off x="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711974" y="1783038"/>
            <a:ext cx="5753005" cy="7475262"/>
            <a:chOff x="0" y="0"/>
            <a:chExt cx="1515195" cy="1968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5195" cy="1968793"/>
            </a:xfrm>
            <a:custGeom>
              <a:avLst/>
              <a:gdLst/>
              <a:ahLst/>
              <a:cxnLst/>
              <a:rect l="l" t="t" r="r" b="b"/>
              <a:pathLst>
                <a:path w="1515195" h="1968793">
                  <a:moveTo>
                    <a:pt x="34989" y="0"/>
                  </a:moveTo>
                  <a:lnTo>
                    <a:pt x="1480206" y="0"/>
                  </a:lnTo>
                  <a:cubicBezTo>
                    <a:pt x="1489486" y="0"/>
                    <a:pt x="1498385" y="3686"/>
                    <a:pt x="1504947" y="10248"/>
                  </a:cubicBezTo>
                  <a:cubicBezTo>
                    <a:pt x="1511508" y="16810"/>
                    <a:pt x="1515195" y="25709"/>
                    <a:pt x="1515195" y="34989"/>
                  </a:cubicBezTo>
                  <a:lnTo>
                    <a:pt x="1515195" y="1933805"/>
                  </a:lnTo>
                  <a:cubicBezTo>
                    <a:pt x="1515195" y="1943084"/>
                    <a:pt x="1511508" y="1951984"/>
                    <a:pt x="1504947" y="1958545"/>
                  </a:cubicBezTo>
                  <a:cubicBezTo>
                    <a:pt x="1498385" y="1965107"/>
                    <a:pt x="1489486" y="1968793"/>
                    <a:pt x="1480206" y="1968793"/>
                  </a:cubicBezTo>
                  <a:lnTo>
                    <a:pt x="34989" y="1968793"/>
                  </a:lnTo>
                  <a:cubicBezTo>
                    <a:pt x="25709" y="1968793"/>
                    <a:pt x="16810" y="1965107"/>
                    <a:pt x="10248" y="1958545"/>
                  </a:cubicBezTo>
                  <a:cubicBezTo>
                    <a:pt x="3686" y="1951984"/>
                    <a:pt x="0" y="1943084"/>
                    <a:pt x="0" y="1933805"/>
                  </a:cubicBezTo>
                  <a:lnTo>
                    <a:pt x="0" y="34989"/>
                  </a:lnTo>
                  <a:cubicBezTo>
                    <a:pt x="0" y="25709"/>
                    <a:pt x="3686" y="16810"/>
                    <a:pt x="10248" y="10248"/>
                  </a:cubicBezTo>
                  <a:cubicBezTo>
                    <a:pt x="16810" y="3686"/>
                    <a:pt x="25709" y="0"/>
                    <a:pt x="34989" y="0"/>
                  </a:cubicBezTo>
                  <a:close/>
                </a:path>
              </a:pathLst>
            </a:custGeom>
            <a:solidFill>
              <a:srgbClr val="6A558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15195" cy="2016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2154" y="242812"/>
            <a:ext cx="11225539" cy="785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</a:pPr>
            <a:r>
              <a:rPr lang="en-US" sz="4627" b="1" spc="-254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PERFORMANCE AND VALIDATION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03260" y="3632682"/>
            <a:ext cx="5170431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870" dirty="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Augmented dataset closely</a:t>
            </a:r>
            <a:r>
              <a:rPr lang="en-US" sz="2870" b="1" dirty="0">
                <a:solidFill>
                  <a:srgbClr val="F5F8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mirrors real-world fall</a:t>
            </a:r>
            <a:r>
              <a:rPr lang="en-US" sz="2870" dirty="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 validating its reliability for training.</a:t>
            </a:r>
          </a:p>
          <a:p>
            <a:pPr algn="l">
              <a:lnSpc>
                <a:spcPts val="3100"/>
              </a:lnSpc>
            </a:pPr>
            <a:endParaRPr lang="en-US" sz="2870" dirty="0">
              <a:solidFill>
                <a:srgbClr val="F5F8F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088869" y="2115016"/>
            <a:ext cx="4361447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3399" b="1" dirty="0">
                <a:solidFill>
                  <a:srgbClr val="F5F8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 &amp; Medical data analysis</a:t>
            </a:r>
          </a:p>
          <a:p>
            <a:pPr algn="l">
              <a:lnSpc>
                <a:spcPts val="3671"/>
              </a:lnSpc>
            </a:pPr>
            <a:endParaRPr lang="en-US" sz="3399" b="1" dirty="0">
              <a:solidFill>
                <a:srgbClr val="F5F8F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608173" y="1871039"/>
            <a:ext cx="10573502" cy="7096205"/>
          </a:xfrm>
          <a:custGeom>
            <a:avLst/>
            <a:gdLst/>
            <a:ahLst/>
            <a:cxnLst/>
            <a:rect l="l" t="t" r="r" b="b"/>
            <a:pathLst>
              <a:path w="10573502" h="7096205">
                <a:moveTo>
                  <a:pt x="0" y="0"/>
                </a:moveTo>
                <a:lnTo>
                  <a:pt x="10573502" y="0"/>
                </a:lnTo>
                <a:lnTo>
                  <a:pt x="10573502" y="7096205"/>
                </a:lnTo>
                <a:lnTo>
                  <a:pt x="0" y="7096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14" name="Freeform 14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088869" y="5772806"/>
            <a:ext cx="5170431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870" b="1" dirty="0">
                <a:solidFill>
                  <a:srgbClr val="F5F8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Missing data</a:t>
            </a:r>
            <a:r>
              <a:rPr lang="en-US" sz="2870" dirty="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 is managed by built-in handling of nulls, complemented by pre-cleaning and synthetic augmentation to maintain data integrity.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CD520DA-2B68-3DB2-0847-FD3073A6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A4BEA6-E4D5-3347-2338-50D3DB286A13}"/>
              </a:ext>
            </a:extLst>
          </p:cNvPr>
          <p:cNvSpPr txBox="1"/>
          <p:nvPr/>
        </p:nvSpPr>
        <p:spPr>
          <a:xfrm>
            <a:off x="3657600" y="8990104"/>
            <a:ext cx="632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Fig 9 : Real vs Augmented Dataset Fall Comparison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screenshot, text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00754" y="1473957"/>
            <a:ext cx="16486493" cy="8655644"/>
          </a:xfrm>
          <a:custGeom>
            <a:avLst/>
            <a:gdLst/>
            <a:ahLst/>
            <a:cxnLst/>
            <a:rect l="l" t="t" r="r" b="b"/>
            <a:pathLst>
              <a:path w="16486493" h="8655644">
                <a:moveTo>
                  <a:pt x="0" y="0"/>
                </a:moveTo>
                <a:lnTo>
                  <a:pt x="16486492" y="0"/>
                </a:lnTo>
                <a:lnTo>
                  <a:pt x="16486492" y="8655644"/>
                </a:lnTo>
                <a:lnTo>
                  <a:pt x="0" y="8655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48" r="-235" b="-1462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410823" y="187118"/>
            <a:ext cx="6997960" cy="8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8"/>
              </a:lnSpc>
            </a:pPr>
            <a:r>
              <a:rPr lang="en-US" sz="5012" b="1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FLOW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9" name="Freeform 9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81D489-ADC1-FFCA-435F-863E77CF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7436F-6EDC-9F93-51DC-FF48BBE31E90}"/>
              </a:ext>
            </a:extLst>
          </p:cNvPr>
          <p:cNvSpPr txBox="1"/>
          <p:nvPr/>
        </p:nvSpPr>
        <p:spPr>
          <a:xfrm>
            <a:off x="6438900" y="9869683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 1: Application Flow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492222" y="2120208"/>
            <a:ext cx="3965164" cy="8037495"/>
            <a:chOff x="0" y="0"/>
            <a:chExt cx="9398000" cy="19050000"/>
          </a:xfrm>
        </p:grpSpPr>
        <p:sp>
          <p:nvSpPr>
            <p:cNvPr id="3" name="Freeform 3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4"/>
              <a:stretch>
                <a:fillRect l="-57663" r="-5766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5"/>
              <a:stretch>
                <a:fillRect l="-42" r="-4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07859" y="4883932"/>
            <a:ext cx="2133892" cy="2074216"/>
            <a:chOff x="0" y="0"/>
            <a:chExt cx="83618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6184" cy="812800"/>
            </a:xfrm>
            <a:custGeom>
              <a:avLst/>
              <a:gdLst/>
              <a:ahLst/>
              <a:cxnLst/>
              <a:rect l="l" t="t" r="r" b="b"/>
              <a:pathLst>
                <a:path w="836184" h="812800">
                  <a:moveTo>
                    <a:pt x="418092" y="0"/>
                  </a:moveTo>
                  <a:cubicBezTo>
                    <a:pt x="187186" y="0"/>
                    <a:pt x="0" y="181951"/>
                    <a:pt x="0" y="406400"/>
                  </a:cubicBezTo>
                  <a:cubicBezTo>
                    <a:pt x="0" y="630849"/>
                    <a:pt x="187186" y="812800"/>
                    <a:pt x="418092" y="812800"/>
                  </a:cubicBezTo>
                  <a:cubicBezTo>
                    <a:pt x="648998" y="812800"/>
                    <a:pt x="836184" y="630849"/>
                    <a:pt x="836184" y="406400"/>
                  </a:cubicBezTo>
                  <a:cubicBezTo>
                    <a:pt x="836184" y="181951"/>
                    <a:pt x="648998" y="0"/>
                    <a:pt x="418092" y="0"/>
                  </a:cubicBezTo>
                  <a:close/>
                </a:path>
              </a:pathLst>
            </a:custGeom>
            <a:solidFill>
              <a:srgbClr val="37165D">
                <a:alpha val="4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8392" y="28575"/>
              <a:ext cx="679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071836" y="5115104"/>
            <a:ext cx="805936" cy="805936"/>
          </a:xfrm>
          <a:custGeom>
            <a:avLst/>
            <a:gdLst/>
            <a:ahLst/>
            <a:cxnLst/>
            <a:rect l="l" t="t" r="r" b="b"/>
            <a:pathLst>
              <a:path w="805936" h="805936">
                <a:moveTo>
                  <a:pt x="0" y="0"/>
                </a:moveTo>
                <a:lnTo>
                  <a:pt x="805936" y="0"/>
                </a:lnTo>
                <a:lnTo>
                  <a:pt x="805936" y="805936"/>
                </a:lnTo>
                <a:lnTo>
                  <a:pt x="0" y="805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598624" y="413233"/>
            <a:ext cx="7339152" cy="11015613"/>
          </a:xfrm>
          <a:custGeom>
            <a:avLst/>
            <a:gdLst/>
            <a:ahLst/>
            <a:cxnLst/>
            <a:rect l="l" t="t" r="r" b="b"/>
            <a:pathLst>
              <a:path w="7339152" h="11015613">
                <a:moveTo>
                  <a:pt x="0" y="0"/>
                </a:moveTo>
                <a:lnTo>
                  <a:pt x="7339152" y="0"/>
                </a:lnTo>
                <a:lnTo>
                  <a:pt x="7339152" y="11015613"/>
                </a:lnTo>
                <a:lnTo>
                  <a:pt x="0" y="11015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637200" y="5873415"/>
            <a:ext cx="1675209" cy="47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4"/>
              </a:lnSpc>
            </a:pPr>
            <a:r>
              <a:rPr lang="en-US" sz="281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0061" y="165429"/>
            <a:ext cx="6880911" cy="8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8"/>
              </a:lnSpc>
            </a:pPr>
            <a:r>
              <a:rPr lang="en-US" sz="5012" b="1">
                <a:solidFill>
                  <a:srgbClr val="F5F8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SENSORS:</a:t>
            </a:r>
          </a:p>
        </p:txBody>
      </p:sp>
      <p:pic>
        <p:nvPicPr>
          <p:cNvPr id="15" name="CONNECT video">
            <a:hlinkClick r:id="" action="ppaction://media"/>
            <a:extLst>
              <a:ext uri="{FF2B5EF4-FFF2-40B4-BE49-F238E27FC236}">
                <a16:creationId xmlns:a16="http://schemas.microsoft.com/office/drawing/2014/main" id="{138139B3-4A9C-C2DA-60AF-496823C22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71040" y="0"/>
            <a:ext cx="5697160" cy="1047750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AD10F0F-FAF2-8C3C-1F40-E87D1F46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screenshot, text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678605" y="2421164"/>
            <a:ext cx="5122802" cy="1013634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184163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10820" y="0"/>
                  </a:moveTo>
                  <a:lnTo>
                    <a:pt x="482600" y="0"/>
                  </a:lnTo>
                  <a:lnTo>
                    <a:pt x="482600" y="57150"/>
                  </a:lnTo>
                  <a:cubicBezTo>
                    <a:pt x="482600" y="121920"/>
                    <a:pt x="535940" y="175260"/>
                    <a:pt x="600710" y="175260"/>
                  </a:cubicBezTo>
                  <a:lnTo>
                    <a:pt x="1649730" y="175260"/>
                  </a:lnTo>
                  <a:cubicBezTo>
                    <a:pt x="1714500" y="175260"/>
                    <a:pt x="1767840" y="121920"/>
                    <a:pt x="1767840" y="57150"/>
                  </a:cubicBezTo>
                  <a:lnTo>
                    <a:pt x="1767840" y="0"/>
                  </a:lnTo>
                  <a:lnTo>
                    <a:pt x="2042160" y="0"/>
                  </a:lnTo>
                  <a:cubicBezTo>
                    <a:pt x="2157730" y="0"/>
                    <a:pt x="2251710" y="93980"/>
                    <a:pt x="2251710" y="209550"/>
                  </a:cubicBezTo>
                  <a:lnTo>
                    <a:pt x="2251710" y="4667250"/>
                  </a:lnTo>
                  <a:cubicBezTo>
                    <a:pt x="2251710" y="4782820"/>
                    <a:pt x="2157730" y="4876800"/>
                    <a:pt x="2042160" y="4876800"/>
                  </a:cubicBezTo>
                  <a:lnTo>
                    <a:pt x="210820" y="4876800"/>
                  </a:lnTo>
                  <a:cubicBezTo>
                    <a:pt x="95250" y="4876800"/>
                    <a:pt x="1270" y="4782820"/>
                    <a:pt x="1270" y="4667250"/>
                  </a:cubicBezTo>
                  <a:lnTo>
                    <a:pt x="1270" y="209550"/>
                  </a:lnTo>
                  <a:cubicBezTo>
                    <a:pt x="0" y="93980"/>
                    <a:pt x="93980" y="0"/>
                    <a:pt x="210820" y="0"/>
                  </a:cubicBezTo>
                  <a:close/>
                </a:path>
              </a:pathLst>
            </a:custGeom>
            <a:blipFill>
              <a:blip r:embed="rId3"/>
              <a:stretch>
                <a:fillRect l="-22189" r="-2218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03703" y="4742611"/>
            <a:ext cx="3837283" cy="3729971"/>
            <a:chOff x="0" y="0"/>
            <a:chExt cx="836184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6184" cy="812800"/>
            </a:xfrm>
            <a:custGeom>
              <a:avLst/>
              <a:gdLst/>
              <a:ahLst/>
              <a:cxnLst/>
              <a:rect l="l" t="t" r="r" b="b"/>
              <a:pathLst>
                <a:path w="836184" h="812800">
                  <a:moveTo>
                    <a:pt x="418092" y="0"/>
                  </a:moveTo>
                  <a:cubicBezTo>
                    <a:pt x="187186" y="0"/>
                    <a:pt x="0" y="181951"/>
                    <a:pt x="0" y="406400"/>
                  </a:cubicBezTo>
                  <a:cubicBezTo>
                    <a:pt x="0" y="630849"/>
                    <a:pt x="187186" y="812800"/>
                    <a:pt x="418092" y="812800"/>
                  </a:cubicBezTo>
                  <a:cubicBezTo>
                    <a:pt x="648998" y="812800"/>
                    <a:pt x="836184" y="630849"/>
                    <a:pt x="836184" y="406400"/>
                  </a:cubicBezTo>
                  <a:cubicBezTo>
                    <a:pt x="836184" y="181951"/>
                    <a:pt x="648998" y="0"/>
                    <a:pt x="418092" y="0"/>
                  </a:cubicBezTo>
                  <a:close/>
                </a:path>
              </a:pathLst>
            </a:custGeom>
            <a:solidFill>
              <a:srgbClr val="37165D">
                <a:alpha val="4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8392" y="28575"/>
              <a:ext cx="679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515367" y="5158317"/>
            <a:ext cx="1449279" cy="1449279"/>
          </a:xfrm>
          <a:custGeom>
            <a:avLst/>
            <a:gdLst/>
            <a:ahLst/>
            <a:cxnLst/>
            <a:rect l="l" t="t" r="r" b="b"/>
            <a:pathLst>
              <a:path w="1449279" h="1449279">
                <a:moveTo>
                  <a:pt x="0" y="0"/>
                </a:moveTo>
                <a:lnTo>
                  <a:pt x="1449279" y="0"/>
                </a:lnTo>
                <a:lnTo>
                  <a:pt x="1449279" y="1449279"/>
                </a:lnTo>
                <a:lnTo>
                  <a:pt x="0" y="1449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04469" y="101764"/>
            <a:ext cx="9108879" cy="8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8"/>
              </a:lnSpc>
            </a:pPr>
            <a:r>
              <a:rPr lang="en-US" sz="5012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FURTHER ADVANCEMENTS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6818" y="1776717"/>
            <a:ext cx="11120298" cy="335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032" lvl="1" indent="-338016" algn="l">
              <a:lnSpc>
                <a:spcPts val="5510"/>
              </a:lnSpc>
              <a:buFont typeface="Arial"/>
              <a:buChar char="•"/>
            </a:pPr>
            <a:r>
              <a:rPr lang="en-US" sz="3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Larger and more varied datasets.</a:t>
            </a:r>
          </a:p>
          <a:p>
            <a:pPr marL="676032" lvl="1" indent="-338016" algn="l">
              <a:lnSpc>
                <a:spcPts val="5510"/>
              </a:lnSpc>
              <a:buFont typeface="Arial"/>
              <a:buChar char="•"/>
            </a:pPr>
            <a:r>
              <a:rPr lang="en-US" sz="3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Physiological and behavioral data</a:t>
            </a:r>
          </a:p>
          <a:p>
            <a:pPr marL="676032" lvl="1" indent="-338016" algn="l">
              <a:lnSpc>
                <a:spcPts val="5510"/>
              </a:lnSpc>
              <a:buFont typeface="Arial"/>
              <a:buChar char="•"/>
            </a:pPr>
            <a:r>
              <a:rPr lang="en-US" sz="3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Detailed analysis of walking speed</a:t>
            </a:r>
          </a:p>
          <a:p>
            <a:pPr marL="676032" lvl="1" indent="-338016" algn="l">
              <a:lnSpc>
                <a:spcPts val="5510"/>
              </a:lnSpc>
              <a:buFont typeface="Arial"/>
              <a:buChar char="•"/>
            </a:pPr>
            <a:r>
              <a:rPr lang="en-US" sz="31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Constant Medical Support</a:t>
            </a:r>
          </a:p>
          <a:p>
            <a:pPr algn="l">
              <a:lnSpc>
                <a:spcPts val="4383"/>
              </a:lnSpc>
            </a:pPr>
            <a:endParaRPr lang="en-US" sz="313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761384" y="6521871"/>
            <a:ext cx="2921920" cy="83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491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46818" y="5637112"/>
            <a:ext cx="11120298" cy="3621188"/>
            <a:chOff x="0" y="0"/>
            <a:chExt cx="2928803" cy="95372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928803" cy="953729"/>
            </a:xfrm>
            <a:custGeom>
              <a:avLst/>
              <a:gdLst/>
              <a:ahLst/>
              <a:cxnLst/>
              <a:rect l="l" t="t" r="r" b="b"/>
              <a:pathLst>
                <a:path w="2928803" h="953729">
                  <a:moveTo>
                    <a:pt x="18101" y="0"/>
                  </a:moveTo>
                  <a:lnTo>
                    <a:pt x="2910702" y="0"/>
                  </a:lnTo>
                  <a:cubicBezTo>
                    <a:pt x="2920698" y="0"/>
                    <a:pt x="2928803" y="8104"/>
                    <a:pt x="2928803" y="18101"/>
                  </a:cubicBezTo>
                  <a:lnTo>
                    <a:pt x="2928803" y="935627"/>
                  </a:lnTo>
                  <a:cubicBezTo>
                    <a:pt x="2928803" y="945624"/>
                    <a:pt x="2920698" y="953729"/>
                    <a:pt x="2910702" y="953729"/>
                  </a:cubicBezTo>
                  <a:lnTo>
                    <a:pt x="18101" y="953729"/>
                  </a:lnTo>
                  <a:cubicBezTo>
                    <a:pt x="8104" y="953729"/>
                    <a:pt x="0" y="945624"/>
                    <a:pt x="0" y="935627"/>
                  </a:cubicBezTo>
                  <a:lnTo>
                    <a:pt x="0" y="18101"/>
                  </a:lnTo>
                  <a:cubicBezTo>
                    <a:pt x="0" y="8104"/>
                    <a:pt x="8104" y="0"/>
                    <a:pt x="18101" y="0"/>
                  </a:cubicBezTo>
                  <a:close/>
                </a:path>
              </a:pathLst>
            </a:custGeom>
            <a:solidFill>
              <a:srgbClr val="3716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928803" cy="1001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91303" y="6132811"/>
            <a:ext cx="10332118" cy="262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n-US" sz="3399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Leveraging </a:t>
            </a:r>
            <a:r>
              <a:rPr lang="en-US" sz="3399" b="1">
                <a:solidFill>
                  <a:srgbClr val="F5F8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supplementary data sources</a:t>
            </a:r>
            <a:r>
              <a:rPr lang="en-US" sz="3399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 like video analysis and smartwatch data, along with advancements in wearable technology, will further </a:t>
            </a:r>
            <a:r>
              <a:rPr lang="en-US" sz="3399" b="1">
                <a:solidFill>
                  <a:srgbClr val="F5F8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 gait analysis and fall detection systems.</a:t>
            </a:r>
          </a:p>
        </p:txBody>
      </p:sp>
      <p:sp>
        <p:nvSpPr>
          <p:cNvPr id="24" name="Freeform 24"/>
          <p:cNvSpPr/>
          <p:nvPr/>
        </p:nvSpPr>
        <p:spPr>
          <a:xfrm>
            <a:off x="9313347" y="4592216"/>
            <a:ext cx="2453769" cy="1745243"/>
          </a:xfrm>
          <a:custGeom>
            <a:avLst/>
            <a:gdLst/>
            <a:ahLst/>
            <a:cxnLst/>
            <a:rect l="l" t="t" r="r" b="b"/>
            <a:pathLst>
              <a:path w="2453769" h="1745243">
                <a:moveTo>
                  <a:pt x="0" y="0"/>
                </a:moveTo>
                <a:lnTo>
                  <a:pt x="2453769" y="0"/>
                </a:lnTo>
                <a:lnTo>
                  <a:pt x="2453769" y="1745243"/>
                </a:lnTo>
                <a:lnTo>
                  <a:pt x="0" y="1745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29" name="Freeform 29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157F97DA-B565-B4AB-3544-E61576F5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screenshot, text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46818" y="1819257"/>
            <a:ext cx="6863442" cy="6842038"/>
            <a:chOff x="0" y="0"/>
            <a:chExt cx="1807655" cy="18020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7656" cy="1802018"/>
            </a:xfrm>
            <a:custGeom>
              <a:avLst/>
              <a:gdLst/>
              <a:ahLst/>
              <a:cxnLst/>
              <a:rect l="l" t="t" r="r" b="b"/>
              <a:pathLst>
                <a:path w="1807656" h="1802018">
                  <a:moveTo>
                    <a:pt x="29328" y="0"/>
                  </a:moveTo>
                  <a:lnTo>
                    <a:pt x="1778328" y="0"/>
                  </a:lnTo>
                  <a:cubicBezTo>
                    <a:pt x="1786106" y="0"/>
                    <a:pt x="1793566" y="3090"/>
                    <a:pt x="1799066" y="8590"/>
                  </a:cubicBezTo>
                  <a:cubicBezTo>
                    <a:pt x="1804566" y="14090"/>
                    <a:pt x="1807656" y="21550"/>
                    <a:pt x="1807656" y="29328"/>
                  </a:cubicBezTo>
                  <a:lnTo>
                    <a:pt x="1807656" y="1772690"/>
                  </a:lnTo>
                  <a:cubicBezTo>
                    <a:pt x="1807656" y="1780468"/>
                    <a:pt x="1804566" y="1787928"/>
                    <a:pt x="1799066" y="1793428"/>
                  </a:cubicBezTo>
                  <a:cubicBezTo>
                    <a:pt x="1793566" y="1798928"/>
                    <a:pt x="1786106" y="1802018"/>
                    <a:pt x="1778328" y="1802018"/>
                  </a:cubicBezTo>
                  <a:lnTo>
                    <a:pt x="29328" y="1802018"/>
                  </a:lnTo>
                  <a:cubicBezTo>
                    <a:pt x="21550" y="1802018"/>
                    <a:pt x="14090" y="1798928"/>
                    <a:pt x="8590" y="1793428"/>
                  </a:cubicBezTo>
                  <a:cubicBezTo>
                    <a:pt x="3090" y="1787928"/>
                    <a:pt x="0" y="1780468"/>
                    <a:pt x="0" y="1772690"/>
                  </a:cubicBezTo>
                  <a:lnTo>
                    <a:pt x="0" y="29328"/>
                  </a:lnTo>
                  <a:cubicBezTo>
                    <a:pt x="0" y="21550"/>
                    <a:pt x="3090" y="14090"/>
                    <a:pt x="8590" y="8590"/>
                  </a:cubicBezTo>
                  <a:cubicBezTo>
                    <a:pt x="14090" y="3090"/>
                    <a:pt x="21550" y="0"/>
                    <a:pt x="29328" y="0"/>
                  </a:cubicBezTo>
                  <a:close/>
                </a:path>
              </a:pathLst>
            </a:custGeom>
            <a:solidFill>
              <a:srgbClr val="3716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07655" cy="1849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96060" y="1819257"/>
            <a:ext cx="9735140" cy="6560638"/>
          </a:xfrm>
          <a:custGeom>
            <a:avLst/>
            <a:gdLst/>
            <a:ahLst/>
            <a:cxnLst/>
            <a:rect l="l" t="t" r="r" b="b"/>
            <a:pathLst>
              <a:path w="9735140" h="6560638">
                <a:moveTo>
                  <a:pt x="0" y="0"/>
                </a:moveTo>
                <a:lnTo>
                  <a:pt x="9735140" y="0"/>
                </a:lnTo>
                <a:lnTo>
                  <a:pt x="9735140" y="6560637"/>
                </a:lnTo>
                <a:lnTo>
                  <a:pt x="0" y="6560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4469" y="101764"/>
            <a:ext cx="6880911" cy="8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8"/>
              </a:lnSpc>
            </a:pPr>
            <a:r>
              <a:rPr lang="en-US" sz="5012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PROSPECTS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0720" y="2421788"/>
            <a:ext cx="6695638" cy="510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655" lvl="1" indent="-363828" algn="l">
              <a:lnSpc>
                <a:spcPts val="8425"/>
              </a:lnSpc>
              <a:buFont typeface="Arial"/>
              <a:buChar char="•"/>
            </a:pPr>
            <a:r>
              <a:rPr lang="en-US" sz="337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Multi-Model  Sensing</a:t>
            </a:r>
          </a:p>
          <a:p>
            <a:pPr marL="727655" lvl="1" indent="-363828" algn="l">
              <a:lnSpc>
                <a:spcPts val="5459"/>
              </a:lnSpc>
              <a:buFont typeface="Arial"/>
              <a:buChar char="•"/>
            </a:pPr>
            <a:r>
              <a:rPr lang="en-US" sz="337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Location and Activity Tracking</a:t>
            </a:r>
          </a:p>
          <a:p>
            <a:pPr marL="727655" lvl="1" indent="-363828" algn="l">
              <a:lnSpc>
                <a:spcPts val="7145"/>
              </a:lnSpc>
              <a:buFont typeface="Arial"/>
              <a:buChar char="•"/>
            </a:pPr>
            <a:r>
              <a:rPr lang="en-US" sz="337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Auto-adaptive ML models</a:t>
            </a:r>
          </a:p>
          <a:p>
            <a:pPr marL="727655" lvl="1" indent="-363828" algn="l">
              <a:lnSpc>
                <a:spcPts val="7145"/>
              </a:lnSpc>
              <a:buFont typeface="Arial"/>
              <a:buChar char="•"/>
            </a:pPr>
            <a:r>
              <a:rPr lang="en-US" sz="337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 Age and Gender-Specific </a:t>
            </a:r>
          </a:p>
          <a:p>
            <a:pPr marL="727655" lvl="1" indent="-363828" algn="l">
              <a:lnSpc>
                <a:spcPts val="7145"/>
              </a:lnSpc>
              <a:buFont typeface="Arial"/>
              <a:buChar char="•"/>
            </a:pPr>
            <a:r>
              <a:rPr lang="en-US" sz="337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Personalized Interventions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23347" y="2012168"/>
            <a:ext cx="657225" cy="232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2"/>
              </a:lnSpc>
            </a:pPr>
            <a:r>
              <a:rPr lang="en-US" sz="1344" spc="13">
                <a:solidFill>
                  <a:srgbClr val="343334"/>
                </a:solidFill>
                <a:latin typeface="Tenor Sans"/>
                <a:ea typeface="Tenor Sans"/>
                <a:cs typeface="Tenor Sans"/>
                <a:sym typeface="Tenor Sans"/>
              </a:rPr>
              <a:t>Glasses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30436" y="1989652"/>
            <a:ext cx="333375" cy="27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 spc="41">
                <a:solidFill>
                  <a:srgbClr val="343334"/>
                </a:solidFill>
                <a:latin typeface="Arial"/>
                <a:ea typeface="Arial"/>
                <a:cs typeface="Arial"/>
                <a:sym typeface="Arial"/>
              </a:rPr>
              <a:t>Hat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08894" y="3286494"/>
            <a:ext cx="1409700" cy="23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"/>
              </a:lnSpc>
            </a:pPr>
            <a:r>
              <a:rPr lang="en-US" sz="1440" spc="-4">
                <a:solidFill>
                  <a:srgbClr val="343334"/>
                </a:solidFill>
                <a:latin typeface="Radley"/>
                <a:ea typeface="Radley"/>
                <a:cs typeface="Radley"/>
                <a:sym typeface="Radley"/>
              </a:rPr>
              <a:t>Swoit electrolytes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87481" y="2941968"/>
            <a:ext cx="476250" cy="276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499">
                <a:solidFill>
                  <a:srgbClr val="343334"/>
                </a:solidFill>
                <a:latin typeface="Arial"/>
                <a:ea typeface="Arial"/>
                <a:cs typeface="Arial"/>
                <a:sym typeface="Arial"/>
              </a:rPr>
              <a:t>Mask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49261" y="2531136"/>
            <a:ext cx="704850" cy="26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2"/>
              </a:lnSpc>
            </a:pPr>
            <a:r>
              <a:rPr lang="en-US" sz="1387" spc="27">
                <a:solidFill>
                  <a:srgbClr val="343334"/>
                </a:solidFill>
                <a:latin typeface="Arial"/>
                <a:ea typeface="Arial"/>
                <a:cs typeface="Arial"/>
                <a:sym typeface="Arial"/>
              </a:rPr>
              <a:t>Headset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98062" y="3501618"/>
            <a:ext cx="1219200" cy="26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2"/>
              </a:lnSpc>
            </a:pPr>
            <a:r>
              <a:rPr lang="en-US" sz="1351" spc="-8">
                <a:solidFill>
                  <a:srgbClr val="343334"/>
                </a:solidFill>
                <a:latin typeface="Arial"/>
                <a:ea typeface="Arial"/>
                <a:cs typeface="Arial"/>
                <a:sym typeface="Arial"/>
              </a:rPr>
              <a:t>and metabolites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34108" y="5298376"/>
            <a:ext cx="466725" cy="23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285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Saliva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30348" y="5277578"/>
            <a:ext cx="781050" cy="26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1"/>
              </a:lnSpc>
            </a:pPr>
            <a:r>
              <a:rPr lang="en-US" sz="1379" spc="-13">
                <a:solidFill>
                  <a:srgbClr val="343334"/>
                </a:solidFill>
                <a:latin typeface="Arial"/>
                <a:ea typeface="Arial"/>
                <a:cs typeface="Arial"/>
                <a:sym typeface="Arial"/>
              </a:rPr>
              <a:t>Hourt rate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04471" y="3696618"/>
            <a:ext cx="762000" cy="24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5"/>
              </a:lnSpc>
            </a:pPr>
            <a:r>
              <a:rPr lang="en-US" sz="1396" spc="47">
                <a:solidFill>
                  <a:srgbClr val="343334"/>
                </a:solidFill>
                <a:latin typeface="PT Serif"/>
                <a:ea typeface="PT Serif"/>
                <a:cs typeface="PT Serif"/>
                <a:sym typeface="PT Serif"/>
              </a:rPr>
              <a:t>Clothing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49598" y="3364537"/>
            <a:ext cx="1724025" cy="23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1"/>
              </a:lnSpc>
            </a:pPr>
            <a:r>
              <a:rPr lang="en-US" sz="1244">
                <a:solidFill>
                  <a:srgbClr val="343334"/>
                </a:solidFill>
                <a:latin typeface="Arial"/>
                <a:ea typeface="Arial"/>
                <a:cs typeface="Arial"/>
                <a:sym typeface="Arial"/>
              </a:rPr>
              <a:t>Electroencephalography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27694" y="4245247"/>
            <a:ext cx="438150" cy="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8"/>
              </a:lnSpc>
            </a:pPr>
            <a:r>
              <a:rPr lang="en-US" sz="1505">
                <a:solidFill>
                  <a:srgbClr val="343334"/>
                </a:solidFill>
                <a:latin typeface="PT Serif"/>
                <a:ea typeface="PT Serif"/>
                <a:cs typeface="PT Serif"/>
                <a:sym typeface="PT Serif"/>
              </a:rPr>
              <a:t>Strip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45688" y="4681528"/>
            <a:ext cx="381000" cy="28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1"/>
              </a:lnSpc>
            </a:pPr>
            <a:r>
              <a:rPr lang="en-US" sz="1450" spc="82">
                <a:solidFill>
                  <a:srgbClr val="343334"/>
                </a:solidFill>
                <a:latin typeface="Arial"/>
                <a:ea typeface="Arial"/>
                <a:cs typeface="Arial"/>
                <a:sym typeface="Arial"/>
              </a:rPr>
              <a:t>Belt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04298" y="5128968"/>
            <a:ext cx="552450" cy="27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343334"/>
                </a:solidFill>
                <a:latin typeface="Arial"/>
                <a:ea typeface="Arial"/>
                <a:cs typeface="Arial"/>
                <a:sym typeface="Arial"/>
              </a:rPr>
              <a:t>Watch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66672" y="4956975"/>
            <a:ext cx="923925" cy="42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1"/>
              </a:lnSpc>
            </a:pPr>
            <a:r>
              <a:rPr lang="en-US" sz="1462">
                <a:solidFill>
                  <a:srgbClr val="343334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</a:p>
          <a:p>
            <a:pPr algn="ctr">
              <a:lnSpc>
                <a:spcPts val="1485"/>
              </a:lnSpc>
            </a:pPr>
            <a:r>
              <a:rPr lang="en-US" sz="1269">
                <a:solidFill>
                  <a:srgbClr val="343334"/>
                </a:solidFill>
                <a:latin typeface="Alice"/>
                <a:ea typeface="Alice"/>
                <a:cs typeface="Alice"/>
                <a:sym typeface="Alice"/>
              </a:rPr>
              <a:t>Tampereuro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92131" y="7255092"/>
            <a:ext cx="523875" cy="23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1499">
                <a:solidFill>
                  <a:srgbClr val="343334"/>
                </a:solidFill>
                <a:latin typeface="PT Serif"/>
                <a:ea typeface="PT Serif"/>
                <a:cs typeface="PT Serif"/>
                <a:sym typeface="PT Serif"/>
              </a:rPr>
              <a:t>Shoes</a:t>
            </a:r>
          </a:p>
        </p:txBody>
      </p:sp>
      <p:sp>
        <p:nvSpPr>
          <p:cNvPr id="24" name="TextBox 24"/>
          <p:cNvSpPr txBox="1"/>
          <p:nvPr/>
        </p:nvSpPr>
        <p:spPr>
          <a:xfrm rot="235094">
            <a:off x="15098345" y="7646824"/>
            <a:ext cx="800100" cy="25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8"/>
              </a:lnSpc>
            </a:pPr>
            <a:r>
              <a:rPr lang="en-US" sz="1313" spc="-3">
                <a:solidFill>
                  <a:srgbClr val="343334"/>
                </a:solidFill>
                <a:latin typeface="Arial"/>
                <a:ea typeface="Arial"/>
                <a:cs typeface="Arial"/>
                <a:sym typeface="Arial"/>
              </a:rPr>
              <a:t>Walk Pace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29" name="Freeform 29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919AF4-5642-D880-4B9C-D859F776ACD4}"/>
              </a:ext>
            </a:extLst>
          </p:cNvPr>
          <p:cNvSpPr txBox="1"/>
          <p:nvPr/>
        </p:nvSpPr>
        <p:spPr>
          <a:xfrm>
            <a:off x="11100805" y="8490877"/>
            <a:ext cx="355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10 : Multiple Body Sensors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DB81EE28-F5D5-FCB0-6B01-A4EC017C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screenshot, text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04469" y="101764"/>
            <a:ext cx="4494822" cy="8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8"/>
              </a:lnSpc>
            </a:pPr>
            <a:r>
              <a:rPr lang="en-US" sz="5012" b="1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5794" y="1841438"/>
            <a:ext cx="17216412" cy="759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9"/>
              </a:lnSpc>
              <a:spcBef>
                <a:spcPct val="0"/>
              </a:spcBef>
            </a:pP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[1] Khlood Ahmad, Mohamed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Abdelrazek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Chetan Arora, Muneera Bano, and John Grundy. Requirements engineering for artificial intelligence systems: A systematic mapping study, 12 2022.</a:t>
            </a:r>
          </a:p>
          <a:p>
            <a:pPr algn="just">
              <a:lnSpc>
                <a:spcPts val="2669"/>
              </a:lnSpc>
              <a:spcBef>
                <a:spcPct val="0"/>
              </a:spcBef>
            </a:pP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[2] Neil B Alexander and A Goldberg. Clinical gait and stepping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mance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measures in older adults. European Review of Aging and Physical Activity, 3:20–28, 2006.</a:t>
            </a:r>
          </a:p>
          <a:p>
            <a:pPr algn="just">
              <a:lnSpc>
                <a:spcPts val="2669"/>
              </a:lnSpc>
              <a:spcBef>
                <a:spcPct val="0"/>
              </a:spcBef>
            </a:pP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[3] Clare C. Bassile and Sheila M. Hayes. Chapter 9- gait awareness. In Glen Gillen, editor, Stroke Rehabilitation (Fourth Edition), pages 194 223. Mosby, fourth edition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edition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2016.</a:t>
            </a:r>
          </a:p>
          <a:p>
            <a:pPr algn="just">
              <a:lnSpc>
                <a:spcPts val="2669"/>
              </a:lnSpc>
              <a:spcBef>
                <a:spcPct val="0"/>
              </a:spcBef>
            </a:pP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[4] Eduardo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Casilari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Jos´ e-Antonio Santoyo-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Ram´on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and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Jos´e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-Manuel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Cano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Garc´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ıa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Analysis of public datasets for wearable fall detection systems. Sensors, 17(7):1513, 2017.</a:t>
            </a:r>
          </a:p>
          <a:p>
            <a:pPr algn="just">
              <a:lnSpc>
                <a:spcPts val="2669"/>
              </a:lnSpc>
              <a:spcBef>
                <a:spcPct val="0"/>
              </a:spcBef>
            </a:pP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[5] Luis Enrique D´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ıez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Alfonso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Bahillo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Jon Otegui, and Timothy Otim. Step length estimation methods based on inertial sensors: A review. IEEE Sensors Journal, 18(17):6908–6926, 2018. </a:t>
            </a:r>
          </a:p>
          <a:p>
            <a:pPr algn="just">
              <a:lnSpc>
                <a:spcPts val="2669"/>
              </a:lnSpc>
              <a:spcBef>
                <a:spcPct val="0"/>
              </a:spcBef>
            </a:pP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[6]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Abhishesh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Homagain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Kaylena A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Ehgoetz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Martens. Emotional states affect steady state walking performance.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PLoS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One, 18(9):e0284308, 2023.</a:t>
            </a:r>
          </a:p>
          <a:p>
            <a:pPr algn="just">
              <a:lnSpc>
                <a:spcPts val="2669"/>
              </a:lnSpc>
              <a:spcBef>
                <a:spcPct val="0"/>
              </a:spcBef>
            </a:pP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[7] Babar A Khan, Anthony J Perkins, Noll L Campbell,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Sujuan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Gao, Mark O Farber, Sophia Wang, Sikandar H Khan, Ben L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Zarzaur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and Malaz A Boustani. Pharmacological management of delirium in the intensive care unit: a randomized pragmatic clinical trial. Journal of the American Geriatrics Society, 67(5):1057–1065, 2019. </a:t>
            </a:r>
          </a:p>
          <a:p>
            <a:pPr algn="just">
              <a:lnSpc>
                <a:spcPts val="2669"/>
              </a:lnSpc>
              <a:spcBef>
                <a:spcPct val="0"/>
              </a:spcBef>
            </a:pP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[8]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Bonghyun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Kim. Implementation of falling accident monitoring and prediction system using real-time integrated sensing data. KSII Transactions on Internet &amp; Information Systems, 17(11), 2023.</a:t>
            </a:r>
          </a:p>
          <a:p>
            <a:pPr algn="just">
              <a:lnSpc>
                <a:spcPts val="2669"/>
              </a:lnSpc>
              <a:spcBef>
                <a:spcPct val="0"/>
              </a:spcBef>
            </a:pP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[9] E. Pedersen, R.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Primicerio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K. H. Halvorsen, A. E. Eggen, B. H. Garcia, H. Schirmer, and M. 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Waaseth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Medication adherence among persons with coronary heart disease and associations with blood pressure and low-density-lipoprotein-cholesterol. European Journal of Clinical Pharmacology, 78(5):857–867, May 2022.</a:t>
            </a:r>
          </a:p>
          <a:p>
            <a:pPr algn="just">
              <a:lnSpc>
                <a:spcPts val="2669"/>
              </a:lnSpc>
              <a:spcBef>
                <a:spcPct val="0"/>
              </a:spcBef>
            </a:pP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[10] Ryota Sakurai, Robert Bartha, and Manuel Montero-</a:t>
            </a:r>
            <a:r>
              <a:rPr lang="en-US" sz="1906" b="1" spc="30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Odasso</a:t>
            </a:r>
            <a:r>
              <a:rPr lang="en-US" sz="1906" b="1" spc="3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Entorhinal cortex volume is associated with dual-task gait cost among older adults with mci: results from the gait and brain study. The Journals of Gerontology: Series A, 74(5):698–704, 2019.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9" name="Freeform 9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F0145C9-B186-9A9F-D53A-15DC1193E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52424" y="4662100"/>
            <a:ext cx="16858350" cy="110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630022" y="4190128"/>
            <a:ext cx="5122802" cy="10136345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58351" r="-5835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7729196" y="4968134"/>
            <a:ext cx="7339152" cy="11015613"/>
          </a:xfrm>
          <a:custGeom>
            <a:avLst/>
            <a:gdLst/>
            <a:ahLst/>
            <a:cxnLst/>
            <a:rect l="l" t="t" r="r" b="b"/>
            <a:pathLst>
              <a:path w="7339152" h="11015613">
                <a:moveTo>
                  <a:pt x="7339152" y="0"/>
                </a:moveTo>
                <a:lnTo>
                  <a:pt x="0" y="0"/>
                </a:lnTo>
                <a:lnTo>
                  <a:pt x="0" y="11015614"/>
                </a:lnTo>
                <a:lnTo>
                  <a:pt x="7339152" y="11015614"/>
                </a:lnTo>
                <a:lnTo>
                  <a:pt x="7339152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2255120" y="6511574"/>
            <a:ext cx="3837283" cy="3729971"/>
            <a:chOff x="0" y="0"/>
            <a:chExt cx="836184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6184" cy="812800"/>
            </a:xfrm>
            <a:custGeom>
              <a:avLst/>
              <a:gdLst/>
              <a:ahLst/>
              <a:cxnLst/>
              <a:rect l="l" t="t" r="r" b="b"/>
              <a:pathLst>
                <a:path w="836184" h="812800">
                  <a:moveTo>
                    <a:pt x="418092" y="0"/>
                  </a:moveTo>
                  <a:cubicBezTo>
                    <a:pt x="187186" y="0"/>
                    <a:pt x="0" y="181951"/>
                    <a:pt x="0" y="406400"/>
                  </a:cubicBezTo>
                  <a:cubicBezTo>
                    <a:pt x="0" y="630849"/>
                    <a:pt x="187186" y="812800"/>
                    <a:pt x="418092" y="812800"/>
                  </a:cubicBezTo>
                  <a:cubicBezTo>
                    <a:pt x="648998" y="812800"/>
                    <a:pt x="836184" y="630849"/>
                    <a:pt x="836184" y="406400"/>
                  </a:cubicBezTo>
                  <a:cubicBezTo>
                    <a:pt x="836184" y="181951"/>
                    <a:pt x="648998" y="0"/>
                    <a:pt x="418092" y="0"/>
                  </a:cubicBezTo>
                  <a:close/>
                </a:path>
              </a:pathLst>
            </a:custGeom>
            <a:solidFill>
              <a:srgbClr val="37165D">
                <a:alpha val="4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8392" y="28575"/>
              <a:ext cx="679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3466784" y="6927280"/>
            <a:ext cx="1449279" cy="1449279"/>
          </a:xfrm>
          <a:custGeom>
            <a:avLst/>
            <a:gdLst/>
            <a:ahLst/>
            <a:cxnLst/>
            <a:rect l="l" t="t" r="r" b="b"/>
            <a:pathLst>
              <a:path w="1449279" h="1449279">
                <a:moveTo>
                  <a:pt x="0" y="0"/>
                </a:moveTo>
                <a:lnTo>
                  <a:pt x="1449279" y="0"/>
                </a:lnTo>
                <a:lnTo>
                  <a:pt x="1449279" y="1449279"/>
                </a:lnTo>
                <a:lnTo>
                  <a:pt x="0" y="1449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2614864" y="8505138"/>
            <a:ext cx="3356471" cy="693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108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SENSORS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8993215" y="1162999"/>
            <a:ext cx="1680699" cy="681324"/>
            <a:chOff x="0" y="0"/>
            <a:chExt cx="2398965" cy="972496"/>
          </a:xfrm>
        </p:grpSpPr>
        <p:sp>
          <p:nvSpPr>
            <p:cNvPr id="21" name="Freeform 21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6864350" y="1028700"/>
            <a:ext cx="2058443" cy="1175236"/>
          </a:xfrm>
          <a:custGeom>
            <a:avLst/>
            <a:gdLst/>
            <a:ahLst/>
            <a:cxnLst/>
            <a:rect l="l" t="t" r="r" b="b"/>
            <a:pathLst>
              <a:path w="2058443" h="1175236">
                <a:moveTo>
                  <a:pt x="0" y="0"/>
                </a:moveTo>
                <a:lnTo>
                  <a:pt x="2058443" y="0"/>
                </a:lnTo>
                <a:lnTo>
                  <a:pt x="2058443" y="1175236"/>
                </a:lnTo>
                <a:lnTo>
                  <a:pt x="0" y="11752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6745340" y="1028700"/>
            <a:ext cx="4159030" cy="1106068"/>
            <a:chOff x="0" y="0"/>
            <a:chExt cx="1335773" cy="3552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35773" cy="355240"/>
            </a:xfrm>
            <a:custGeom>
              <a:avLst/>
              <a:gdLst/>
              <a:ahLst/>
              <a:cxnLst/>
              <a:rect l="l" t="t" r="r" b="b"/>
              <a:pathLst>
                <a:path w="1335773" h="355240">
                  <a:moveTo>
                    <a:pt x="94935" y="0"/>
                  </a:moveTo>
                  <a:lnTo>
                    <a:pt x="1240838" y="0"/>
                  </a:lnTo>
                  <a:cubicBezTo>
                    <a:pt x="1266016" y="0"/>
                    <a:pt x="1290163" y="10002"/>
                    <a:pt x="1307967" y="27806"/>
                  </a:cubicBezTo>
                  <a:cubicBezTo>
                    <a:pt x="1325771" y="45610"/>
                    <a:pt x="1335773" y="69757"/>
                    <a:pt x="1335773" y="94935"/>
                  </a:cubicBezTo>
                  <a:lnTo>
                    <a:pt x="1335773" y="260305"/>
                  </a:lnTo>
                  <a:cubicBezTo>
                    <a:pt x="1335773" y="312736"/>
                    <a:pt x="1293269" y="355240"/>
                    <a:pt x="1240838" y="355240"/>
                  </a:cubicBezTo>
                  <a:lnTo>
                    <a:pt x="94935" y="355240"/>
                  </a:lnTo>
                  <a:cubicBezTo>
                    <a:pt x="42504" y="355240"/>
                    <a:pt x="0" y="312736"/>
                    <a:pt x="0" y="260305"/>
                  </a:cubicBezTo>
                  <a:lnTo>
                    <a:pt x="0" y="94935"/>
                  </a:lnTo>
                  <a:cubicBezTo>
                    <a:pt x="0" y="42504"/>
                    <a:pt x="42504" y="0"/>
                    <a:pt x="94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7F7FB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35773" cy="402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8985473-F123-B16E-B612-BD5AF6C3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4" descr="A picture containing screenshot, text  Description automatically generated">
            <a:extLst>
              <a:ext uri="{FF2B5EF4-FFF2-40B4-BE49-F238E27FC236}">
                <a16:creationId xmlns:a16="http://schemas.microsoft.com/office/drawing/2014/main" id="{73825400-9858-640C-FD80-CB5872C5FD04}"/>
              </a:ext>
            </a:extLst>
          </p:cNvPr>
          <p:cNvSpPr/>
          <p:nvPr/>
        </p:nvSpPr>
        <p:spPr>
          <a:xfrm>
            <a:off x="11604" y="2739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 hidden="1"/>
          <p:cNvGrpSpPr>
            <a:grpSpLocks noChangeAspect="1"/>
          </p:cNvGrpSpPr>
          <p:nvPr/>
        </p:nvGrpSpPr>
        <p:grpSpPr>
          <a:xfrm>
            <a:off x="122466" y="0"/>
            <a:ext cx="1001866" cy="1030572"/>
            <a:chOff x="0" y="0"/>
            <a:chExt cx="1335821" cy="1374096"/>
          </a:xfrm>
        </p:grpSpPr>
        <p:sp>
          <p:nvSpPr>
            <p:cNvPr id="4" name="Freeform 4" descr="Story pin image"/>
            <p:cNvSpPr/>
            <p:nvPr/>
          </p:nvSpPr>
          <p:spPr>
            <a:xfrm>
              <a:off x="0" y="0"/>
              <a:ext cx="1335786" cy="1374140"/>
            </a:xfrm>
            <a:custGeom>
              <a:avLst/>
              <a:gdLst/>
              <a:ahLst/>
              <a:cxnLst/>
              <a:rect l="l" t="t" r="r" b="b"/>
              <a:pathLst>
                <a:path w="1335786" h="1374140">
                  <a:moveTo>
                    <a:pt x="0" y="0"/>
                  </a:moveTo>
                  <a:lnTo>
                    <a:pt x="1335786" y="0"/>
                  </a:lnTo>
                  <a:lnTo>
                    <a:pt x="1335786" y="1374140"/>
                  </a:lnTo>
                  <a:lnTo>
                    <a:pt x="0" y="1374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133" t="-39553" r="-16220" b="-40627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4420" y="80340"/>
            <a:ext cx="1799224" cy="729372"/>
            <a:chOff x="0" y="0"/>
            <a:chExt cx="2398965" cy="972496"/>
          </a:xfrm>
        </p:grpSpPr>
        <p:sp>
          <p:nvSpPr>
            <p:cNvPr id="6" name="Freeform 6" descr="PRISM-Home" hidden="1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4320" y="1799413"/>
            <a:ext cx="12139657" cy="279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2"/>
              </a:lnSpc>
            </a:pPr>
            <a:r>
              <a:rPr lang="en-US" sz="3550" dirty="0">
                <a:solidFill>
                  <a:srgbClr val="37165D"/>
                </a:solidFill>
                <a:latin typeface="Canva Sans"/>
                <a:ea typeface="Canva Sans"/>
                <a:cs typeface="Canva Sans"/>
                <a:sym typeface="Canva Sans"/>
              </a:rPr>
              <a:t>Falls are one of the leading causes of injury and hospitalization, particularly in older adults. Traditional ways to analyze gait (like lab motion-capture systems or wearable suits) are expensive and not portable.</a:t>
            </a:r>
          </a:p>
          <a:p>
            <a:pPr algn="l">
              <a:lnSpc>
                <a:spcPts val="4402"/>
              </a:lnSpc>
            </a:pPr>
            <a:endParaRPr lang="en-US" sz="3550" dirty="0">
              <a:solidFill>
                <a:srgbClr val="37165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196113" y="0"/>
            <a:ext cx="7339152" cy="11015613"/>
          </a:xfrm>
          <a:custGeom>
            <a:avLst/>
            <a:gdLst/>
            <a:ahLst/>
            <a:cxnLst/>
            <a:rect l="l" t="t" r="r" b="b"/>
            <a:pathLst>
              <a:path w="7339152" h="11015613">
                <a:moveTo>
                  <a:pt x="0" y="0"/>
                </a:moveTo>
                <a:lnTo>
                  <a:pt x="7339152" y="0"/>
                </a:lnTo>
                <a:lnTo>
                  <a:pt x="7339152" y="11015613"/>
                </a:lnTo>
                <a:lnTo>
                  <a:pt x="0" y="11015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3"/>
          <p:cNvGrpSpPr/>
          <p:nvPr/>
        </p:nvGrpSpPr>
        <p:grpSpPr>
          <a:xfrm>
            <a:off x="597582" y="4906077"/>
            <a:ext cx="14305740" cy="3086100"/>
            <a:chOff x="0" y="0"/>
            <a:chExt cx="3767767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67767" cy="812800"/>
            </a:xfrm>
            <a:custGeom>
              <a:avLst/>
              <a:gdLst/>
              <a:ahLst/>
              <a:cxnLst/>
              <a:rect l="l" t="t" r="r" b="b"/>
              <a:pathLst>
                <a:path w="3767767" h="812800">
                  <a:moveTo>
                    <a:pt x="14071" y="0"/>
                  </a:moveTo>
                  <a:lnTo>
                    <a:pt x="3753696" y="0"/>
                  </a:lnTo>
                  <a:cubicBezTo>
                    <a:pt x="3757428" y="0"/>
                    <a:pt x="3761007" y="1482"/>
                    <a:pt x="3763646" y="4121"/>
                  </a:cubicBezTo>
                  <a:cubicBezTo>
                    <a:pt x="3766284" y="6760"/>
                    <a:pt x="3767767" y="10339"/>
                    <a:pt x="3767767" y="14071"/>
                  </a:cubicBezTo>
                  <a:lnTo>
                    <a:pt x="3767767" y="798729"/>
                  </a:lnTo>
                  <a:cubicBezTo>
                    <a:pt x="3767767" y="806500"/>
                    <a:pt x="3761467" y="812800"/>
                    <a:pt x="3753696" y="812800"/>
                  </a:cubicBezTo>
                  <a:lnTo>
                    <a:pt x="14071" y="812800"/>
                  </a:lnTo>
                  <a:cubicBezTo>
                    <a:pt x="6300" y="812800"/>
                    <a:pt x="0" y="806500"/>
                    <a:pt x="0" y="798729"/>
                  </a:cubicBezTo>
                  <a:lnTo>
                    <a:pt x="0" y="14071"/>
                  </a:lnTo>
                  <a:cubicBezTo>
                    <a:pt x="0" y="6300"/>
                    <a:pt x="6300" y="0"/>
                    <a:pt x="14071" y="0"/>
                  </a:cubicBezTo>
                  <a:close/>
                </a:path>
              </a:pathLst>
            </a:custGeom>
            <a:solidFill>
              <a:srgbClr val="37165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7677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 dirty="0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17" name="Freeform 17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19"/>
          <p:cNvSpPr txBox="1"/>
          <p:nvPr/>
        </p:nvSpPr>
        <p:spPr>
          <a:xfrm>
            <a:off x="293531" y="165429"/>
            <a:ext cx="5273974" cy="8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8"/>
              </a:lnSpc>
            </a:pPr>
            <a:r>
              <a:rPr lang="en-US" sz="5012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333820"/>
            <a:ext cx="12749236" cy="251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8"/>
              </a:lnSpc>
            </a:pPr>
            <a:r>
              <a:rPr lang="en-US" sz="3591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GaitSens</a:t>
            </a:r>
            <a:r>
              <a:rPr lang="en-US" sz="359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proposes a cost-effective, straightforward, and portable system utilizing only smartphones and machine learning, making gait analysis accessible for daily use at home.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2B86C7D-6C85-A560-835D-91C0C71E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 descr="A picture containing screenshot, text  Description automatically generated"/>
          <p:cNvSpPr/>
          <p:nvPr/>
        </p:nvSpPr>
        <p:spPr>
          <a:xfrm>
            <a:off x="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431533" y="1966123"/>
            <a:ext cx="6364667" cy="1583735"/>
            <a:chOff x="0" y="0"/>
            <a:chExt cx="1676291" cy="4171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6291" cy="417115"/>
            </a:xfrm>
            <a:custGeom>
              <a:avLst/>
              <a:gdLst/>
              <a:ahLst/>
              <a:cxnLst/>
              <a:rect l="l" t="t" r="r" b="b"/>
              <a:pathLst>
                <a:path w="1676291" h="417115">
                  <a:moveTo>
                    <a:pt x="31626" y="0"/>
                  </a:moveTo>
                  <a:lnTo>
                    <a:pt x="1644665" y="0"/>
                  </a:lnTo>
                  <a:cubicBezTo>
                    <a:pt x="1662131" y="0"/>
                    <a:pt x="1676291" y="14160"/>
                    <a:pt x="1676291" y="31626"/>
                  </a:cubicBezTo>
                  <a:lnTo>
                    <a:pt x="1676291" y="385489"/>
                  </a:lnTo>
                  <a:cubicBezTo>
                    <a:pt x="1676291" y="393877"/>
                    <a:pt x="1672959" y="401921"/>
                    <a:pt x="1667028" y="407852"/>
                  </a:cubicBezTo>
                  <a:cubicBezTo>
                    <a:pt x="1661097" y="413783"/>
                    <a:pt x="1653053" y="417115"/>
                    <a:pt x="1644665" y="417115"/>
                  </a:cubicBezTo>
                  <a:lnTo>
                    <a:pt x="31626" y="417115"/>
                  </a:lnTo>
                  <a:cubicBezTo>
                    <a:pt x="23238" y="417115"/>
                    <a:pt x="15194" y="413783"/>
                    <a:pt x="9263" y="407852"/>
                  </a:cubicBezTo>
                  <a:cubicBezTo>
                    <a:pt x="3332" y="401921"/>
                    <a:pt x="0" y="393877"/>
                    <a:pt x="0" y="385489"/>
                  </a:cubicBezTo>
                  <a:lnTo>
                    <a:pt x="0" y="31626"/>
                  </a:lnTo>
                  <a:cubicBezTo>
                    <a:pt x="0" y="23238"/>
                    <a:pt x="3332" y="15194"/>
                    <a:pt x="9263" y="9263"/>
                  </a:cubicBezTo>
                  <a:cubicBezTo>
                    <a:pt x="15194" y="3332"/>
                    <a:pt x="23238" y="0"/>
                    <a:pt x="31626" y="0"/>
                  </a:cubicBezTo>
                  <a:close/>
                </a:path>
              </a:pathLst>
            </a:custGeom>
            <a:solidFill>
              <a:srgbClr val="E83D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76291" cy="464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01814" y="1966123"/>
            <a:ext cx="6364667" cy="1583735"/>
            <a:chOff x="0" y="0"/>
            <a:chExt cx="1676291" cy="4171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6291" cy="417115"/>
            </a:xfrm>
            <a:custGeom>
              <a:avLst/>
              <a:gdLst/>
              <a:ahLst/>
              <a:cxnLst/>
              <a:rect l="l" t="t" r="r" b="b"/>
              <a:pathLst>
                <a:path w="1676291" h="417115">
                  <a:moveTo>
                    <a:pt x="31626" y="0"/>
                  </a:moveTo>
                  <a:lnTo>
                    <a:pt x="1644665" y="0"/>
                  </a:lnTo>
                  <a:cubicBezTo>
                    <a:pt x="1662131" y="0"/>
                    <a:pt x="1676291" y="14160"/>
                    <a:pt x="1676291" y="31626"/>
                  </a:cubicBezTo>
                  <a:lnTo>
                    <a:pt x="1676291" y="385489"/>
                  </a:lnTo>
                  <a:cubicBezTo>
                    <a:pt x="1676291" y="393877"/>
                    <a:pt x="1672959" y="401921"/>
                    <a:pt x="1667028" y="407852"/>
                  </a:cubicBezTo>
                  <a:cubicBezTo>
                    <a:pt x="1661097" y="413783"/>
                    <a:pt x="1653053" y="417115"/>
                    <a:pt x="1644665" y="417115"/>
                  </a:cubicBezTo>
                  <a:lnTo>
                    <a:pt x="31626" y="417115"/>
                  </a:lnTo>
                  <a:cubicBezTo>
                    <a:pt x="23238" y="417115"/>
                    <a:pt x="15194" y="413783"/>
                    <a:pt x="9263" y="407852"/>
                  </a:cubicBezTo>
                  <a:cubicBezTo>
                    <a:pt x="3332" y="401921"/>
                    <a:pt x="0" y="393877"/>
                    <a:pt x="0" y="385489"/>
                  </a:cubicBezTo>
                  <a:lnTo>
                    <a:pt x="0" y="31626"/>
                  </a:lnTo>
                  <a:cubicBezTo>
                    <a:pt x="0" y="23238"/>
                    <a:pt x="3332" y="15194"/>
                    <a:pt x="9263" y="9263"/>
                  </a:cubicBezTo>
                  <a:cubicBezTo>
                    <a:pt x="15194" y="3332"/>
                    <a:pt x="23238" y="0"/>
                    <a:pt x="31626" y="0"/>
                  </a:cubicBezTo>
                  <a:close/>
                </a:path>
              </a:pathLst>
            </a:custGeom>
            <a:solidFill>
              <a:srgbClr val="0291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676291" cy="464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55755" y="3874834"/>
            <a:ext cx="6364667" cy="1583735"/>
            <a:chOff x="0" y="0"/>
            <a:chExt cx="1676291" cy="4171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76291" cy="417115"/>
            </a:xfrm>
            <a:custGeom>
              <a:avLst/>
              <a:gdLst/>
              <a:ahLst/>
              <a:cxnLst/>
              <a:rect l="l" t="t" r="r" b="b"/>
              <a:pathLst>
                <a:path w="1676291" h="417115">
                  <a:moveTo>
                    <a:pt x="31626" y="0"/>
                  </a:moveTo>
                  <a:lnTo>
                    <a:pt x="1644665" y="0"/>
                  </a:lnTo>
                  <a:cubicBezTo>
                    <a:pt x="1662131" y="0"/>
                    <a:pt x="1676291" y="14160"/>
                    <a:pt x="1676291" y="31626"/>
                  </a:cubicBezTo>
                  <a:lnTo>
                    <a:pt x="1676291" y="385489"/>
                  </a:lnTo>
                  <a:cubicBezTo>
                    <a:pt x="1676291" y="393877"/>
                    <a:pt x="1672959" y="401921"/>
                    <a:pt x="1667028" y="407852"/>
                  </a:cubicBezTo>
                  <a:cubicBezTo>
                    <a:pt x="1661097" y="413783"/>
                    <a:pt x="1653053" y="417115"/>
                    <a:pt x="1644665" y="417115"/>
                  </a:cubicBezTo>
                  <a:lnTo>
                    <a:pt x="31626" y="417115"/>
                  </a:lnTo>
                  <a:cubicBezTo>
                    <a:pt x="23238" y="417115"/>
                    <a:pt x="15194" y="413783"/>
                    <a:pt x="9263" y="407852"/>
                  </a:cubicBezTo>
                  <a:cubicBezTo>
                    <a:pt x="3332" y="401921"/>
                    <a:pt x="0" y="393877"/>
                    <a:pt x="0" y="385489"/>
                  </a:cubicBezTo>
                  <a:lnTo>
                    <a:pt x="0" y="31626"/>
                  </a:lnTo>
                  <a:cubicBezTo>
                    <a:pt x="0" y="23238"/>
                    <a:pt x="3332" y="15194"/>
                    <a:pt x="9263" y="9263"/>
                  </a:cubicBezTo>
                  <a:cubicBezTo>
                    <a:pt x="15194" y="3332"/>
                    <a:pt x="23238" y="0"/>
                    <a:pt x="31626" y="0"/>
                  </a:cubicBezTo>
                  <a:close/>
                </a:path>
              </a:pathLst>
            </a:custGeom>
            <a:solidFill>
              <a:srgbClr val="3716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676291" cy="464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1533" y="165429"/>
            <a:ext cx="3378467" cy="863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18"/>
              </a:lnSpc>
            </a:pPr>
            <a:r>
              <a:rPr lang="en-US" sz="5012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NOVELTY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0617" y="6287763"/>
            <a:ext cx="9420731" cy="1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3"/>
              </a:lnSpc>
            </a:pPr>
            <a:r>
              <a:rPr lang="en-US" sz="39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Putting smart fall risk detection right into your hands.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7718" y="2245028"/>
            <a:ext cx="4772298" cy="9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9" b="1">
                <a:solidFill>
                  <a:srgbClr val="F7F7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24467" y="2245028"/>
            <a:ext cx="5719360" cy="9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9" b="1">
                <a:solidFill>
                  <a:srgbClr val="F7F7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OS-Independent 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871348" y="1865210"/>
            <a:ext cx="8176549" cy="10287000"/>
          </a:xfrm>
          <a:custGeom>
            <a:avLst/>
            <a:gdLst/>
            <a:ahLst/>
            <a:cxnLst/>
            <a:rect l="l" t="t" r="r" b="b"/>
            <a:pathLst>
              <a:path w="8640899" h="10446086">
                <a:moveTo>
                  <a:pt x="0" y="0"/>
                </a:moveTo>
                <a:lnTo>
                  <a:pt x="8640899" y="0"/>
                </a:lnTo>
                <a:lnTo>
                  <a:pt x="8640899" y="10446087"/>
                </a:lnTo>
                <a:lnTo>
                  <a:pt x="0" y="1044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9446" r="-1144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19"/>
          <p:cNvSpPr txBox="1"/>
          <p:nvPr/>
        </p:nvSpPr>
        <p:spPr>
          <a:xfrm>
            <a:off x="3613867" y="4153738"/>
            <a:ext cx="5719360" cy="9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359" b="1">
                <a:solidFill>
                  <a:srgbClr val="F7F7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Works Offline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24" name="Freeform 24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45B58-01D3-7D44-4E5A-855BBEA3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3</a:t>
            </a:fld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 descr="A picture containing screenshot, text  Description automatically generated"/>
          <p:cNvSpPr/>
          <p:nvPr/>
        </p:nvSpPr>
        <p:spPr>
          <a:xfrm>
            <a:off x="0" y="-6864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391903" y="165429"/>
            <a:ext cx="3265697" cy="863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18"/>
              </a:lnSpc>
            </a:pPr>
            <a:r>
              <a:rPr lang="en-US" sz="5012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PIPELINE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965539" y="3744415"/>
            <a:ext cx="5001303" cy="9895937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58351" r="-5835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47549" y="5825453"/>
            <a:ext cx="3837283" cy="3729971"/>
            <a:chOff x="0" y="0"/>
            <a:chExt cx="836184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36184" cy="812800"/>
            </a:xfrm>
            <a:custGeom>
              <a:avLst/>
              <a:gdLst/>
              <a:ahLst/>
              <a:cxnLst/>
              <a:rect l="l" t="t" r="r" b="b"/>
              <a:pathLst>
                <a:path w="836184" h="812800">
                  <a:moveTo>
                    <a:pt x="418092" y="0"/>
                  </a:moveTo>
                  <a:cubicBezTo>
                    <a:pt x="187186" y="0"/>
                    <a:pt x="0" y="181951"/>
                    <a:pt x="0" y="406400"/>
                  </a:cubicBezTo>
                  <a:cubicBezTo>
                    <a:pt x="0" y="630849"/>
                    <a:pt x="187186" y="812800"/>
                    <a:pt x="418092" y="812800"/>
                  </a:cubicBezTo>
                  <a:cubicBezTo>
                    <a:pt x="648998" y="812800"/>
                    <a:pt x="836184" y="630849"/>
                    <a:pt x="836184" y="406400"/>
                  </a:cubicBezTo>
                  <a:cubicBezTo>
                    <a:pt x="836184" y="181951"/>
                    <a:pt x="648998" y="0"/>
                    <a:pt x="418092" y="0"/>
                  </a:cubicBezTo>
                  <a:close/>
                </a:path>
              </a:pathLst>
            </a:custGeom>
            <a:solidFill>
              <a:srgbClr val="37165D">
                <a:alpha val="4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392" y="28575"/>
              <a:ext cx="679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741551" y="6241159"/>
            <a:ext cx="1449279" cy="1449279"/>
          </a:xfrm>
          <a:custGeom>
            <a:avLst/>
            <a:gdLst/>
            <a:ahLst/>
            <a:cxnLst/>
            <a:rect l="l" t="t" r="r" b="b"/>
            <a:pathLst>
              <a:path w="1449279" h="1449279">
                <a:moveTo>
                  <a:pt x="0" y="0"/>
                </a:moveTo>
                <a:lnTo>
                  <a:pt x="1449279" y="0"/>
                </a:lnTo>
                <a:lnTo>
                  <a:pt x="1449279" y="1449279"/>
                </a:lnTo>
                <a:lnTo>
                  <a:pt x="0" y="1449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948436" y="2655267"/>
            <a:ext cx="1357984" cy="1697480"/>
          </a:xfrm>
          <a:custGeom>
            <a:avLst/>
            <a:gdLst/>
            <a:ahLst/>
            <a:cxnLst/>
            <a:rect l="l" t="t" r="r" b="b"/>
            <a:pathLst>
              <a:path w="1357984" h="1697480">
                <a:moveTo>
                  <a:pt x="0" y="0"/>
                </a:moveTo>
                <a:lnTo>
                  <a:pt x="1357983" y="0"/>
                </a:lnTo>
                <a:lnTo>
                  <a:pt x="1357983" y="1697479"/>
                </a:lnTo>
                <a:lnTo>
                  <a:pt x="0" y="16974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4087171" y="7752862"/>
            <a:ext cx="2851353" cy="766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86"/>
              </a:lnSpc>
            </a:pPr>
            <a:r>
              <a:rPr lang="en-US" sz="456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26" name="Freeform 26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04F60A2-F4F8-29E2-DC26-0A70357F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5974C7C-1859-4B8B-A3F3-DDC325188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t="17183" r="3704" b="7509"/>
          <a:stretch>
            <a:fillRect/>
          </a:stretch>
        </p:blipFill>
        <p:spPr bwMode="auto">
          <a:xfrm>
            <a:off x="-174630" y="1114065"/>
            <a:ext cx="15600474" cy="919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screenshot, text  Description automatically generated"/>
          <p:cNvSpPr/>
          <p:nvPr/>
        </p:nvSpPr>
        <p:spPr>
          <a:xfrm>
            <a:off x="-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63773" y="0"/>
            <a:ext cx="6906238" cy="10365835"/>
          </a:xfrm>
          <a:custGeom>
            <a:avLst/>
            <a:gdLst/>
            <a:ahLst/>
            <a:cxnLst/>
            <a:rect l="l" t="t" r="r" b="b"/>
            <a:pathLst>
              <a:path w="6906238" h="10365835">
                <a:moveTo>
                  <a:pt x="0" y="0"/>
                </a:moveTo>
                <a:lnTo>
                  <a:pt x="6906237" y="0"/>
                </a:lnTo>
                <a:lnTo>
                  <a:pt x="6906237" y="10365835"/>
                </a:lnTo>
                <a:lnTo>
                  <a:pt x="0" y="10365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48848" y="711963"/>
            <a:ext cx="7339152" cy="11015613"/>
          </a:xfrm>
          <a:custGeom>
            <a:avLst/>
            <a:gdLst/>
            <a:ahLst/>
            <a:cxnLst/>
            <a:rect l="l" t="t" r="r" b="b"/>
            <a:pathLst>
              <a:path w="7339152" h="11015613">
                <a:moveTo>
                  <a:pt x="0" y="0"/>
                </a:moveTo>
                <a:lnTo>
                  <a:pt x="7339152" y="0"/>
                </a:lnTo>
                <a:lnTo>
                  <a:pt x="7339152" y="11015614"/>
                </a:lnTo>
                <a:lnTo>
                  <a:pt x="0" y="1101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50395" y="100097"/>
            <a:ext cx="4421605" cy="1752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18"/>
              </a:lnSpc>
            </a:pPr>
            <a:r>
              <a:rPr lang="en-US" sz="501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</a:t>
            </a:r>
          </a:p>
          <a:p>
            <a:pPr algn="ctr">
              <a:lnSpc>
                <a:spcPts val="7018"/>
              </a:lnSpc>
            </a:pPr>
            <a:endParaRPr lang="en-US" sz="5012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312683" y="1515978"/>
            <a:ext cx="14305740" cy="3405735"/>
            <a:chOff x="0" y="0"/>
            <a:chExt cx="3767767" cy="89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7767" cy="896984"/>
            </a:xfrm>
            <a:custGeom>
              <a:avLst/>
              <a:gdLst/>
              <a:ahLst/>
              <a:cxnLst/>
              <a:rect l="l" t="t" r="r" b="b"/>
              <a:pathLst>
                <a:path w="3767767" h="896984">
                  <a:moveTo>
                    <a:pt x="14071" y="0"/>
                  </a:moveTo>
                  <a:lnTo>
                    <a:pt x="3753696" y="0"/>
                  </a:lnTo>
                  <a:cubicBezTo>
                    <a:pt x="3757428" y="0"/>
                    <a:pt x="3761007" y="1482"/>
                    <a:pt x="3763646" y="4121"/>
                  </a:cubicBezTo>
                  <a:cubicBezTo>
                    <a:pt x="3766284" y="6760"/>
                    <a:pt x="3767767" y="10339"/>
                    <a:pt x="3767767" y="14071"/>
                  </a:cubicBezTo>
                  <a:lnTo>
                    <a:pt x="3767767" y="882913"/>
                  </a:lnTo>
                  <a:cubicBezTo>
                    <a:pt x="3767767" y="890684"/>
                    <a:pt x="3761467" y="896984"/>
                    <a:pt x="3753696" y="896984"/>
                  </a:cubicBezTo>
                  <a:lnTo>
                    <a:pt x="14071" y="896984"/>
                  </a:lnTo>
                  <a:cubicBezTo>
                    <a:pt x="6300" y="896984"/>
                    <a:pt x="0" y="890684"/>
                    <a:pt x="0" y="882913"/>
                  </a:cubicBezTo>
                  <a:lnTo>
                    <a:pt x="0" y="14071"/>
                  </a:lnTo>
                  <a:cubicBezTo>
                    <a:pt x="0" y="6300"/>
                    <a:pt x="6300" y="0"/>
                    <a:pt x="14071" y="0"/>
                  </a:cubicBezTo>
                  <a:close/>
                </a:path>
              </a:pathLst>
            </a:custGeom>
            <a:solidFill>
              <a:srgbClr val="3716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767767" cy="9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73875" y="5373103"/>
            <a:ext cx="10289737" cy="43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1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model</a:t>
            </a:r>
            <a:r>
              <a:rPr lang="en-US" sz="3399" dirty="0">
                <a:solidFill>
                  <a:srgbClr val="37165D"/>
                </a:solidFill>
                <a:latin typeface="Canva Sans Bold"/>
                <a:ea typeface="Canva Sans"/>
                <a:cs typeface="Canva Sans"/>
                <a:sym typeface="Canva Sans Bold"/>
              </a:rPr>
              <a:t> </a:t>
            </a:r>
            <a:r>
              <a:rPr lang="en-US" sz="3399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analyzes:</a:t>
            </a:r>
          </a:p>
          <a:p>
            <a:pPr marL="457200" indent="-457200" algn="just">
              <a:lnSpc>
                <a:spcPts val="3841"/>
              </a:lnSpc>
              <a:buFont typeface="Arial" panose="020B0604020202020204" pitchFamily="34" charset="0"/>
              <a:buChar char="•"/>
            </a:pPr>
            <a:r>
              <a:rPr lang="en-US" sz="3399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acceleration readings</a:t>
            </a:r>
          </a:p>
          <a:p>
            <a:pPr marL="457200" indent="-457200" algn="just">
              <a:lnSpc>
                <a:spcPts val="3841"/>
              </a:lnSpc>
              <a:buFont typeface="Arial" panose="020B0604020202020204" pitchFamily="34" charset="0"/>
              <a:buChar char="•"/>
            </a:pPr>
            <a:r>
              <a:rPr lang="en-US" sz="3399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stride length</a:t>
            </a:r>
          </a:p>
          <a:p>
            <a:pPr marL="457200" indent="-457200" algn="just">
              <a:lnSpc>
                <a:spcPts val="3841"/>
              </a:lnSpc>
              <a:buFont typeface="Arial" panose="020B0604020202020204" pitchFamily="34" charset="0"/>
              <a:buChar char="•"/>
            </a:pPr>
            <a:r>
              <a:rPr lang="en-US" sz="3399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cadence </a:t>
            </a:r>
          </a:p>
          <a:p>
            <a:pPr marL="457200" indent="-457200" algn="just">
              <a:lnSpc>
                <a:spcPts val="3841"/>
              </a:lnSpc>
              <a:buFont typeface="Arial" panose="020B0604020202020204" pitchFamily="34" charset="0"/>
              <a:buChar char="•"/>
            </a:pPr>
            <a:r>
              <a:rPr lang="en-US" sz="3399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gyroscope readings</a:t>
            </a:r>
            <a:endParaRPr lang="en-US" sz="3399" dirty="0">
              <a:solidFill>
                <a:srgbClr val="37165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57200" indent="-457200" algn="just">
              <a:lnSpc>
                <a:spcPts val="3841"/>
              </a:lnSpc>
              <a:buFont typeface="Arial" panose="020B0604020202020204" pitchFamily="34" charset="0"/>
              <a:buChar char="•"/>
            </a:pPr>
            <a:endParaRPr lang="en-US" sz="3399" dirty="0">
              <a:solidFill>
                <a:srgbClr val="37165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841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uses techniques like train-test splits, feature scaling, and regularization to prevent overfitting. Thus, providing medically validated results.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3874" y="1852528"/>
            <a:ext cx="13499325" cy="330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2"/>
              </a:lnSpc>
            </a:pPr>
            <a:r>
              <a:rPr lang="en-US" sz="3009" dirty="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The "Sensors" application offers real-time fall risk prediction using smartphone sensors. It features an architecture for </a:t>
            </a:r>
            <a:r>
              <a:rPr lang="en-US" sz="3009" b="1" i="1" dirty="0">
                <a:solidFill>
                  <a:srgbClr val="F5F8F9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on-device processing and </a:t>
            </a:r>
            <a:r>
              <a:rPr lang="en-US" sz="3009" dirty="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advanced</a:t>
            </a:r>
            <a:r>
              <a:rPr lang="en-US" sz="3009" b="1" dirty="0">
                <a:solidFill>
                  <a:srgbClr val="F5F8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machine learning-based fall prediction</a:t>
            </a:r>
            <a:r>
              <a:rPr lang="en-US" sz="3009" dirty="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.  The dataset encompasses a diverse array of health conditions collected through </a:t>
            </a:r>
            <a:r>
              <a:rPr lang="en-US" sz="3009" b="1" dirty="0">
                <a:solidFill>
                  <a:srgbClr val="F5F8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medical trials</a:t>
            </a:r>
            <a:r>
              <a:rPr lang="en-US" sz="3009" dirty="0">
                <a:solidFill>
                  <a:srgbClr val="F5F8F9"/>
                </a:solidFill>
                <a:latin typeface="Canva Sans"/>
                <a:ea typeface="Canva Sans"/>
                <a:cs typeface="Canva Sans"/>
                <a:sym typeface="Canva Sans"/>
              </a:rPr>
              <a:t> that exert significant influence on individuals’ mobility and gait patterns </a:t>
            </a:r>
          </a:p>
          <a:p>
            <a:pPr algn="just">
              <a:lnSpc>
                <a:spcPts val="3672"/>
              </a:lnSpc>
            </a:pPr>
            <a:endParaRPr lang="en-US" sz="3009" dirty="0">
              <a:solidFill>
                <a:srgbClr val="F5F8F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0A6C7-EAC8-DB61-C977-7E9CBDA3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screenshot, text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906000" y="1401945"/>
            <a:ext cx="8382000" cy="3282999"/>
            <a:chOff x="0" y="0"/>
            <a:chExt cx="2718696" cy="9619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18696" cy="961904"/>
            </a:xfrm>
            <a:custGeom>
              <a:avLst/>
              <a:gdLst/>
              <a:ahLst/>
              <a:cxnLst/>
              <a:rect l="l" t="t" r="r" b="b"/>
              <a:pathLst>
                <a:path w="2718696" h="961904">
                  <a:moveTo>
                    <a:pt x="19500" y="0"/>
                  </a:moveTo>
                  <a:lnTo>
                    <a:pt x="2699196" y="0"/>
                  </a:lnTo>
                  <a:cubicBezTo>
                    <a:pt x="2709965" y="0"/>
                    <a:pt x="2718696" y="8730"/>
                    <a:pt x="2718696" y="19500"/>
                  </a:cubicBezTo>
                  <a:lnTo>
                    <a:pt x="2718696" y="942404"/>
                  </a:lnTo>
                  <a:cubicBezTo>
                    <a:pt x="2718696" y="953173"/>
                    <a:pt x="2709965" y="961904"/>
                    <a:pt x="2699196" y="961904"/>
                  </a:cubicBezTo>
                  <a:lnTo>
                    <a:pt x="19500" y="961904"/>
                  </a:lnTo>
                  <a:cubicBezTo>
                    <a:pt x="8730" y="961904"/>
                    <a:pt x="0" y="953173"/>
                    <a:pt x="0" y="942404"/>
                  </a:cubicBezTo>
                  <a:lnTo>
                    <a:pt x="0" y="19500"/>
                  </a:lnTo>
                  <a:cubicBezTo>
                    <a:pt x="0" y="8730"/>
                    <a:pt x="8730" y="0"/>
                    <a:pt x="19500" y="0"/>
                  </a:cubicBezTo>
                  <a:close/>
                </a:path>
              </a:pathLst>
            </a:custGeom>
            <a:solidFill>
              <a:srgbClr val="3C1F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18696" cy="1009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113" y="1607789"/>
            <a:ext cx="5864188" cy="7744022"/>
            <a:chOff x="0" y="0"/>
            <a:chExt cx="1750915" cy="2039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0915" cy="2039578"/>
            </a:xfrm>
            <a:custGeom>
              <a:avLst/>
              <a:gdLst/>
              <a:ahLst/>
              <a:cxnLst/>
              <a:rect l="l" t="t" r="r" b="b"/>
              <a:pathLst>
                <a:path w="1750915" h="2039578">
                  <a:moveTo>
                    <a:pt x="30278" y="0"/>
                  </a:moveTo>
                  <a:lnTo>
                    <a:pt x="1720637" y="0"/>
                  </a:lnTo>
                  <a:cubicBezTo>
                    <a:pt x="1728667" y="0"/>
                    <a:pt x="1736368" y="3190"/>
                    <a:pt x="1742047" y="8868"/>
                  </a:cubicBezTo>
                  <a:cubicBezTo>
                    <a:pt x="1747725" y="14547"/>
                    <a:pt x="1750915" y="22248"/>
                    <a:pt x="1750915" y="30278"/>
                  </a:cubicBezTo>
                  <a:lnTo>
                    <a:pt x="1750915" y="2009300"/>
                  </a:lnTo>
                  <a:cubicBezTo>
                    <a:pt x="1750915" y="2017330"/>
                    <a:pt x="1747725" y="2025031"/>
                    <a:pt x="1742047" y="2030710"/>
                  </a:cubicBezTo>
                  <a:cubicBezTo>
                    <a:pt x="1736368" y="2036388"/>
                    <a:pt x="1728667" y="2039578"/>
                    <a:pt x="1720637" y="2039578"/>
                  </a:cubicBezTo>
                  <a:lnTo>
                    <a:pt x="30278" y="2039578"/>
                  </a:lnTo>
                  <a:cubicBezTo>
                    <a:pt x="13556" y="2039578"/>
                    <a:pt x="0" y="2026022"/>
                    <a:pt x="0" y="2009300"/>
                  </a:cubicBezTo>
                  <a:lnTo>
                    <a:pt x="0" y="30278"/>
                  </a:lnTo>
                  <a:cubicBezTo>
                    <a:pt x="0" y="22248"/>
                    <a:pt x="3190" y="14547"/>
                    <a:pt x="8868" y="8868"/>
                  </a:cubicBezTo>
                  <a:cubicBezTo>
                    <a:pt x="14547" y="3190"/>
                    <a:pt x="22248" y="0"/>
                    <a:pt x="30278" y="0"/>
                  </a:cubicBezTo>
                  <a:close/>
                </a:path>
              </a:pathLst>
            </a:custGeom>
            <a:solidFill>
              <a:srgbClr val="3716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50915" cy="2087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13" name="Freeform 13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244107" y="1321545"/>
            <a:ext cx="2899893" cy="4092453"/>
          </a:xfrm>
          <a:custGeom>
            <a:avLst/>
            <a:gdLst/>
            <a:ahLst/>
            <a:cxnLst/>
            <a:rect l="l" t="t" r="r" b="b"/>
            <a:pathLst>
              <a:path w="2899893" h="4092453">
                <a:moveTo>
                  <a:pt x="0" y="0"/>
                </a:moveTo>
                <a:lnTo>
                  <a:pt x="2899893" y="0"/>
                </a:lnTo>
                <a:lnTo>
                  <a:pt x="2899893" y="4092453"/>
                </a:lnTo>
                <a:lnTo>
                  <a:pt x="0" y="4092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244107" y="5568840"/>
            <a:ext cx="3012986" cy="4072097"/>
          </a:xfrm>
          <a:custGeom>
            <a:avLst/>
            <a:gdLst/>
            <a:ahLst/>
            <a:cxnLst/>
            <a:rect l="l" t="t" r="r" b="b"/>
            <a:pathLst>
              <a:path w="3012986" h="4072097">
                <a:moveTo>
                  <a:pt x="0" y="0"/>
                </a:moveTo>
                <a:lnTo>
                  <a:pt x="3012986" y="0"/>
                </a:lnTo>
                <a:lnTo>
                  <a:pt x="3012986" y="4072096"/>
                </a:lnTo>
                <a:lnTo>
                  <a:pt x="0" y="4072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>
            <a:off x="9866705" y="4838700"/>
            <a:ext cx="8210764" cy="4861904"/>
          </a:xfrm>
          <a:custGeom>
            <a:avLst/>
            <a:gdLst/>
            <a:ahLst/>
            <a:cxnLst/>
            <a:rect l="l" t="t" r="r" b="b"/>
            <a:pathLst>
              <a:path w="8210764" h="4619882">
                <a:moveTo>
                  <a:pt x="0" y="0"/>
                </a:moveTo>
                <a:lnTo>
                  <a:pt x="8210764" y="0"/>
                </a:lnTo>
                <a:lnTo>
                  <a:pt x="8210764" y="4619883"/>
                </a:lnTo>
                <a:lnTo>
                  <a:pt x="0" y="46198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70" t="-57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76153" y="216308"/>
            <a:ext cx="7775305" cy="8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8"/>
              </a:lnSpc>
            </a:pPr>
            <a:r>
              <a:rPr lang="en-US" sz="5012" b="1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DATASET COLLECTION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9468" y="1947377"/>
            <a:ext cx="5070008" cy="31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7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following details were extracted straight from the sensor logger app: </a:t>
            </a:r>
          </a:p>
          <a:p>
            <a:pPr marL="555259" lvl="1" indent="-277629" algn="just">
              <a:lnSpc>
                <a:spcPts val="3600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Accelerometer</a:t>
            </a:r>
          </a:p>
          <a:p>
            <a:pPr marL="555259" lvl="1" indent="-277629" algn="just">
              <a:lnSpc>
                <a:spcPts val="3600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Gravity </a:t>
            </a:r>
          </a:p>
          <a:p>
            <a:pPr marL="555259" lvl="1" indent="-277629" algn="just">
              <a:lnSpc>
                <a:spcPts val="3600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Gyroscope </a:t>
            </a:r>
          </a:p>
          <a:p>
            <a:pPr marL="555259" lvl="1" indent="-277629" algn="just">
              <a:lnSpc>
                <a:spcPts val="3600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9468" y="5667812"/>
            <a:ext cx="4790249" cy="31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7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following details were user input: </a:t>
            </a:r>
          </a:p>
          <a:p>
            <a:pPr marL="555259" lvl="1" indent="-277629" algn="just">
              <a:lnSpc>
                <a:spcPts val="3600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Age</a:t>
            </a:r>
          </a:p>
          <a:p>
            <a:pPr marL="555259" lvl="1" indent="-277629" algn="just">
              <a:lnSpc>
                <a:spcPts val="3600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Gender</a:t>
            </a:r>
          </a:p>
          <a:p>
            <a:pPr marL="555259" lvl="1" indent="-277629" algn="just">
              <a:lnSpc>
                <a:spcPts val="3600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Activity </a:t>
            </a:r>
          </a:p>
          <a:p>
            <a:pPr marL="555259" lvl="1" indent="-277629" algn="just">
              <a:lnSpc>
                <a:spcPts val="3600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Height</a:t>
            </a:r>
          </a:p>
          <a:p>
            <a:pPr marL="555259" lvl="1" indent="-277629" algn="just">
              <a:lnSpc>
                <a:spcPts val="3600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Weight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1" y="1607789"/>
            <a:ext cx="7790468" cy="2813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29"/>
              </a:lnSpc>
            </a:pPr>
            <a:r>
              <a:rPr lang="en-US" sz="257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following details were calculated through user input: </a:t>
            </a:r>
          </a:p>
          <a:p>
            <a:pPr marL="555259" lvl="1" indent="-277629" algn="just">
              <a:lnSpc>
                <a:spcPts val="3729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Gait Speed</a:t>
            </a:r>
          </a:p>
          <a:p>
            <a:pPr marL="555259" lvl="1" indent="-277629" algn="just">
              <a:lnSpc>
                <a:spcPts val="3729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Length</a:t>
            </a:r>
          </a:p>
          <a:p>
            <a:pPr marL="555259" lvl="1" indent="-277629" algn="just">
              <a:lnSpc>
                <a:spcPts val="3729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Stride Length</a:t>
            </a:r>
          </a:p>
          <a:p>
            <a:pPr marL="555259" lvl="1" indent="-277629" algn="just">
              <a:lnSpc>
                <a:spcPts val="3729"/>
              </a:lnSpc>
              <a:buFont typeface="Arial"/>
              <a:buChar char="•"/>
            </a:pPr>
            <a:r>
              <a:rPr lang="en-US" sz="2571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Cadence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039305-4AEE-208E-877E-04BB39D203AA}"/>
              </a:ext>
            </a:extLst>
          </p:cNvPr>
          <p:cNvSpPr txBox="1"/>
          <p:nvPr/>
        </p:nvSpPr>
        <p:spPr>
          <a:xfrm>
            <a:off x="8032424" y="976391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2 : Different Sensor Data being collected using smartphone.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46C5FB6-EF64-6371-F254-A8284A20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screenshot, text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546913" y="6023651"/>
            <a:ext cx="9369434" cy="3839938"/>
            <a:chOff x="0" y="0"/>
            <a:chExt cx="2467670" cy="10354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70" cy="1035480"/>
            </a:xfrm>
            <a:custGeom>
              <a:avLst/>
              <a:gdLst/>
              <a:ahLst/>
              <a:cxnLst/>
              <a:rect l="l" t="t" r="r" b="b"/>
              <a:pathLst>
                <a:path w="2467670" h="1035480">
                  <a:moveTo>
                    <a:pt x="21484" y="0"/>
                  </a:moveTo>
                  <a:lnTo>
                    <a:pt x="2446186" y="0"/>
                  </a:lnTo>
                  <a:cubicBezTo>
                    <a:pt x="2451884" y="0"/>
                    <a:pt x="2457348" y="2263"/>
                    <a:pt x="2461377" y="6292"/>
                  </a:cubicBezTo>
                  <a:cubicBezTo>
                    <a:pt x="2465406" y="10321"/>
                    <a:pt x="2467670" y="15786"/>
                    <a:pt x="2467670" y="21484"/>
                  </a:cubicBezTo>
                  <a:lnTo>
                    <a:pt x="2467670" y="1013996"/>
                  </a:lnTo>
                  <a:cubicBezTo>
                    <a:pt x="2467670" y="1025861"/>
                    <a:pt x="2458051" y="1035480"/>
                    <a:pt x="2446186" y="1035480"/>
                  </a:cubicBezTo>
                  <a:lnTo>
                    <a:pt x="21484" y="1035480"/>
                  </a:lnTo>
                  <a:cubicBezTo>
                    <a:pt x="15786" y="1035480"/>
                    <a:pt x="10321" y="1033216"/>
                    <a:pt x="6292" y="1029187"/>
                  </a:cubicBezTo>
                  <a:cubicBezTo>
                    <a:pt x="2263" y="1025159"/>
                    <a:pt x="0" y="1019694"/>
                    <a:pt x="0" y="1013996"/>
                  </a:cubicBezTo>
                  <a:lnTo>
                    <a:pt x="0" y="21484"/>
                  </a:lnTo>
                  <a:cubicBezTo>
                    <a:pt x="0" y="9619"/>
                    <a:pt x="9619" y="0"/>
                    <a:pt x="21484" y="0"/>
                  </a:cubicBezTo>
                  <a:close/>
                </a:path>
              </a:pathLst>
            </a:custGeom>
            <a:solidFill>
              <a:srgbClr val="3C1F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67670" cy="1083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10" name="Freeform 10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07501" y="2660767"/>
            <a:ext cx="17072998" cy="2967850"/>
          </a:xfrm>
          <a:custGeom>
            <a:avLst/>
            <a:gdLst/>
            <a:ahLst/>
            <a:cxnLst/>
            <a:rect l="l" t="t" r="r" b="b"/>
            <a:pathLst>
              <a:path w="17072998" h="2967850">
                <a:moveTo>
                  <a:pt x="0" y="0"/>
                </a:moveTo>
                <a:lnTo>
                  <a:pt x="17072998" y="0"/>
                </a:lnTo>
                <a:lnTo>
                  <a:pt x="17072998" y="2967850"/>
                </a:lnTo>
                <a:lnTo>
                  <a:pt x="0" y="2967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6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321897" y="5847040"/>
            <a:ext cx="7095675" cy="4016549"/>
          </a:xfrm>
          <a:custGeom>
            <a:avLst/>
            <a:gdLst/>
            <a:ahLst/>
            <a:cxnLst/>
            <a:rect l="l" t="t" r="r" b="b"/>
            <a:pathLst>
              <a:path w="6595394" h="4120393">
                <a:moveTo>
                  <a:pt x="0" y="0"/>
                </a:moveTo>
                <a:lnTo>
                  <a:pt x="6595394" y="0"/>
                </a:lnTo>
                <a:lnTo>
                  <a:pt x="6595394" y="4120393"/>
                </a:lnTo>
                <a:lnTo>
                  <a:pt x="0" y="4120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410823" y="165429"/>
            <a:ext cx="8317980" cy="8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8"/>
              </a:lnSpc>
            </a:pPr>
            <a:r>
              <a:rPr lang="en-US" sz="5012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PREPARATION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0313" y="1597595"/>
            <a:ext cx="16376979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750" dirty="0">
                <a:solidFill>
                  <a:srgbClr val="37165D"/>
                </a:solidFill>
                <a:latin typeface="Canva Sans"/>
                <a:ea typeface="Canva Sans"/>
                <a:cs typeface="Canva Sans"/>
                <a:sym typeface="Canva Sans"/>
              </a:rPr>
              <a:t>The following dataset was acquired from healthy people over a wide array of ages with some physical conditions.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0428" y="6319040"/>
            <a:ext cx="6830905" cy="314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5"/>
              </a:lnSpc>
            </a:pPr>
            <a:r>
              <a:rPr lang="en-US" sz="25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following conditions were considered:</a:t>
            </a:r>
          </a:p>
          <a:p>
            <a:pPr marL="545857" lvl="1" indent="-272928" algn="l">
              <a:lnSpc>
                <a:spcPts val="3135"/>
              </a:lnSpc>
              <a:buFont typeface="Arial"/>
              <a:buChar char="•"/>
            </a:pPr>
            <a:r>
              <a:rPr lang="en-US" sz="25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Swollen Legs </a:t>
            </a:r>
          </a:p>
          <a:p>
            <a:pPr marL="545857" lvl="1" indent="-272928" algn="l">
              <a:lnSpc>
                <a:spcPts val="3135"/>
              </a:lnSpc>
              <a:buFont typeface="Arial"/>
              <a:buChar char="•"/>
            </a:pPr>
            <a:r>
              <a:rPr lang="en-US" sz="25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ACL </a:t>
            </a:r>
          </a:p>
          <a:p>
            <a:pPr marL="545857" lvl="1" indent="-272928" algn="l">
              <a:lnSpc>
                <a:spcPts val="3135"/>
              </a:lnSpc>
              <a:buFont typeface="Arial"/>
              <a:buChar char="•"/>
            </a:pPr>
            <a:r>
              <a:rPr lang="en-US" sz="25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Recovery from surgery</a:t>
            </a:r>
          </a:p>
          <a:p>
            <a:pPr marL="545857" lvl="1" indent="-272928" algn="l">
              <a:lnSpc>
                <a:spcPts val="3135"/>
              </a:lnSpc>
              <a:buFont typeface="Arial"/>
              <a:buChar char="•"/>
            </a:pPr>
            <a:r>
              <a:rPr lang="en-US" sz="25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Sprained Ankle</a:t>
            </a:r>
          </a:p>
          <a:p>
            <a:pPr marL="545857" lvl="1" indent="-272928" algn="l">
              <a:lnSpc>
                <a:spcPts val="3135"/>
              </a:lnSpc>
              <a:buFont typeface="Arial"/>
              <a:buChar char="•"/>
            </a:pPr>
            <a:r>
              <a:rPr lang="en-US" sz="25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Recovered Hip Girdle</a:t>
            </a:r>
          </a:p>
          <a:p>
            <a:pPr marL="545857" lvl="1" indent="-272928" algn="l">
              <a:lnSpc>
                <a:spcPts val="3135"/>
              </a:lnSpc>
              <a:buFont typeface="Arial"/>
              <a:buChar char="•"/>
            </a:pPr>
            <a:r>
              <a:rPr lang="en-US" sz="25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Obesity</a:t>
            </a:r>
          </a:p>
          <a:p>
            <a:pPr marL="545857" lvl="1" indent="-272928" algn="l">
              <a:lnSpc>
                <a:spcPts val="3135"/>
              </a:lnSpc>
              <a:buFont typeface="Arial"/>
              <a:buChar char="•"/>
            </a:pPr>
            <a:r>
              <a:rPr lang="en-US" sz="252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Knee Replacement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A468EA-C230-9D6B-8A3D-22172002361E}"/>
              </a:ext>
            </a:extLst>
          </p:cNvPr>
          <p:cNvSpPr txBox="1"/>
          <p:nvPr/>
        </p:nvSpPr>
        <p:spPr>
          <a:xfrm>
            <a:off x="6980548" y="5569871"/>
            <a:ext cx="3543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Table 1: Final Dataset Prepared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B7A95A4-4187-6589-D112-2C5B14BD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B1C738-84B8-8986-F52E-10F0FF3D7541}"/>
              </a:ext>
            </a:extLst>
          </p:cNvPr>
          <p:cNvSpPr txBox="1"/>
          <p:nvPr/>
        </p:nvSpPr>
        <p:spPr>
          <a:xfrm>
            <a:off x="12748252" y="9811487"/>
            <a:ext cx="4065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Table 2: Activity Dataset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screenshot, text  Description automatically generated">
            <a:extLst>
              <a:ext uri="{FF2B5EF4-FFF2-40B4-BE49-F238E27FC236}">
                <a16:creationId xmlns:a16="http://schemas.microsoft.com/office/drawing/2014/main" id="{B3C90EA4-6D34-D1D9-DEF8-332CDDA0CE6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127A184-D27B-44CD-C487-BACDB6A168D6}"/>
              </a:ext>
            </a:extLst>
          </p:cNvPr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4" name="Freeform 10" descr="PRISM-Home">
              <a:extLst>
                <a:ext uri="{FF2B5EF4-FFF2-40B4-BE49-F238E27FC236}">
                  <a16:creationId xmlns:a16="http://schemas.microsoft.com/office/drawing/2014/main" id="{74C7F8C7-A16C-1090-35AE-497C5C37AC76}"/>
                </a:ext>
              </a:extLst>
            </p:cNvPr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11">
            <a:extLst>
              <a:ext uri="{FF2B5EF4-FFF2-40B4-BE49-F238E27FC236}">
                <a16:creationId xmlns:a16="http://schemas.microsoft.com/office/drawing/2014/main" id="{4747A2A9-F599-DDAB-B826-0282F08DC706}"/>
              </a:ext>
            </a:extLst>
          </p:cNvPr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347AA29-256D-7195-6D96-3230A96F009C}"/>
              </a:ext>
            </a:extLst>
          </p:cNvPr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642D6CE-0207-6496-D9A0-C68BC7588947}"/>
                </a:ext>
              </a:extLst>
            </p:cNvPr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BD00714-7F77-9720-CFC8-F64892EA25DC}"/>
                </a:ext>
              </a:extLst>
            </p:cNvPr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12" name="TextBox 14">
            <a:extLst>
              <a:ext uri="{FF2B5EF4-FFF2-40B4-BE49-F238E27FC236}">
                <a16:creationId xmlns:a16="http://schemas.microsoft.com/office/drawing/2014/main" id="{688C02C3-3C6C-FF4E-4900-918833566249}"/>
              </a:ext>
            </a:extLst>
          </p:cNvPr>
          <p:cNvSpPr txBox="1"/>
          <p:nvPr/>
        </p:nvSpPr>
        <p:spPr>
          <a:xfrm>
            <a:off x="410823" y="165429"/>
            <a:ext cx="8317980" cy="8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8"/>
              </a:lnSpc>
            </a:pPr>
            <a:r>
              <a:rPr lang="en-US" sz="5012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EVALUATION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EA9A6CB-80B3-0759-1106-BC547389290C}"/>
              </a:ext>
            </a:extLst>
          </p:cNvPr>
          <p:cNvSpPr txBox="1"/>
          <p:nvPr/>
        </p:nvSpPr>
        <p:spPr>
          <a:xfrm>
            <a:off x="540313" y="1597594"/>
            <a:ext cx="17061887" cy="1573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Canva Sans" panose="020B0604020202020204" charset="0"/>
              </a:rPr>
              <a:t>Using a gradient-boosted decision tree model, to predict fall risk from gait features. </a:t>
            </a:r>
            <a:endParaRPr lang="en-US" sz="3200" dirty="0">
              <a:solidFill>
                <a:srgbClr val="37165D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4FD1CB-EA16-F734-2E70-1C8E0421961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835649" y="3208170"/>
            <a:ext cx="6643988" cy="14430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4E954E-2A32-F162-960D-C461F76B5E5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13859736" y="4500693"/>
            <a:ext cx="5220208" cy="4677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3D42713-D5E1-C6B4-914A-22864C8D2C9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0723192" y="4833229"/>
            <a:ext cx="9846746" cy="14430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C7455FF-BDFC-52CC-DE00-094880A2B51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14114572" y="6283583"/>
            <a:ext cx="4421835" cy="6482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40B969-AA39-0659-873F-5310E6757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14313132" y="6939106"/>
            <a:ext cx="4739375" cy="15660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413347-B848-170B-C706-A8B099C1B19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14002361" y="8494789"/>
            <a:ext cx="5360915" cy="864148"/>
          </a:xfrm>
          <a:prstGeom prst="rect">
            <a:avLst/>
          </a:prstGeom>
        </p:spPr>
      </p:pic>
      <p:grpSp>
        <p:nvGrpSpPr>
          <p:cNvPr id="16" name="Group 3">
            <a:extLst>
              <a:ext uri="{FF2B5EF4-FFF2-40B4-BE49-F238E27FC236}">
                <a16:creationId xmlns:a16="http://schemas.microsoft.com/office/drawing/2014/main" id="{10204750-B104-6B68-D715-779E58E7A67E}"/>
              </a:ext>
            </a:extLst>
          </p:cNvPr>
          <p:cNvGrpSpPr/>
          <p:nvPr/>
        </p:nvGrpSpPr>
        <p:grpSpPr>
          <a:xfrm>
            <a:off x="540313" y="3170973"/>
            <a:ext cx="14166287" cy="6186309"/>
            <a:chOff x="-39681" y="-47625"/>
            <a:chExt cx="2507351" cy="1083105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3CE7DDAA-1420-5654-D60C-40ADB2819362}"/>
                </a:ext>
              </a:extLst>
            </p:cNvPr>
            <p:cNvSpPr/>
            <p:nvPr/>
          </p:nvSpPr>
          <p:spPr>
            <a:xfrm>
              <a:off x="-39681" y="-6567"/>
              <a:ext cx="2467670" cy="1035480"/>
            </a:xfrm>
            <a:custGeom>
              <a:avLst/>
              <a:gdLst/>
              <a:ahLst/>
              <a:cxnLst/>
              <a:rect l="l" t="t" r="r" b="b"/>
              <a:pathLst>
                <a:path w="2467670" h="1035480">
                  <a:moveTo>
                    <a:pt x="21484" y="0"/>
                  </a:moveTo>
                  <a:lnTo>
                    <a:pt x="2446186" y="0"/>
                  </a:lnTo>
                  <a:cubicBezTo>
                    <a:pt x="2451884" y="0"/>
                    <a:pt x="2457348" y="2263"/>
                    <a:pt x="2461377" y="6292"/>
                  </a:cubicBezTo>
                  <a:cubicBezTo>
                    <a:pt x="2465406" y="10321"/>
                    <a:pt x="2467670" y="15786"/>
                    <a:pt x="2467670" y="21484"/>
                  </a:cubicBezTo>
                  <a:lnTo>
                    <a:pt x="2467670" y="1013996"/>
                  </a:lnTo>
                  <a:cubicBezTo>
                    <a:pt x="2467670" y="1025861"/>
                    <a:pt x="2458051" y="1035480"/>
                    <a:pt x="2446186" y="1035480"/>
                  </a:cubicBezTo>
                  <a:lnTo>
                    <a:pt x="21484" y="1035480"/>
                  </a:lnTo>
                  <a:cubicBezTo>
                    <a:pt x="15786" y="1035480"/>
                    <a:pt x="10321" y="1033216"/>
                    <a:pt x="6292" y="1029187"/>
                  </a:cubicBezTo>
                  <a:cubicBezTo>
                    <a:pt x="2263" y="1025159"/>
                    <a:pt x="0" y="1019694"/>
                    <a:pt x="0" y="1013996"/>
                  </a:cubicBezTo>
                  <a:lnTo>
                    <a:pt x="0" y="21484"/>
                  </a:lnTo>
                  <a:cubicBezTo>
                    <a:pt x="0" y="9619"/>
                    <a:pt x="9619" y="0"/>
                    <a:pt x="21484" y="0"/>
                  </a:cubicBezTo>
                  <a:close/>
                </a:path>
              </a:pathLst>
            </a:custGeom>
            <a:solidFill>
              <a:srgbClr val="3C1F62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94450FAB-CA66-36E0-B83B-49C1DCDE84A7}"/>
                </a:ext>
              </a:extLst>
            </p:cNvPr>
            <p:cNvSpPr txBox="1"/>
            <p:nvPr/>
          </p:nvSpPr>
          <p:spPr>
            <a:xfrm>
              <a:off x="0" y="-47625"/>
              <a:ext cx="2467670" cy="1083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9371C8F-70C6-DEC8-0EEB-A1C52F83F970}"/>
              </a:ext>
            </a:extLst>
          </p:cNvPr>
          <p:cNvSpPr txBox="1"/>
          <p:nvPr/>
        </p:nvSpPr>
        <p:spPr>
          <a:xfrm>
            <a:off x="978775" y="3348019"/>
            <a:ext cx="1333435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600" dirty="0">
                <a:solidFill>
                  <a:schemeClr val="bg1"/>
                </a:solidFill>
                <a:latin typeface="Canva Sans" panose="020B0604020202020204" charset="0"/>
              </a:rPr>
              <a:t>Because: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  <a:latin typeface="Canva Sans" panose="020B0604020202020204" charset="0"/>
              </a:rPr>
              <a:t> A </a:t>
            </a:r>
            <a:r>
              <a:rPr lang="en-GB" sz="3600" b="1" dirty="0">
                <a:solidFill>
                  <a:schemeClr val="bg1"/>
                </a:solidFill>
                <a:latin typeface="Canva Sans" panose="020B0604020202020204" charset="0"/>
              </a:rPr>
              <a:t>gradient boosted decision tree model</a:t>
            </a:r>
            <a:r>
              <a:rPr lang="en-GB" sz="3600" dirty="0">
                <a:solidFill>
                  <a:schemeClr val="bg1"/>
                </a:solidFill>
                <a:latin typeface="Canva Sans" panose="020B0604020202020204" charset="0"/>
              </a:rPr>
              <a:t> handles non-linearity effortlessly.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  <a:latin typeface="Canva Sans" panose="020B0604020202020204" charset="0"/>
              </a:rPr>
              <a:t>Works with mixed features : </a:t>
            </a:r>
            <a:r>
              <a:rPr lang="en-GB" sz="3600" b="1" dirty="0">
                <a:solidFill>
                  <a:schemeClr val="bg1"/>
                </a:solidFill>
                <a:latin typeface="Canva Sans" panose="020B0604020202020204" charset="0"/>
              </a:rPr>
              <a:t>Categorical &amp; Numeric</a:t>
            </a:r>
            <a:r>
              <a:rPr lang="en-GB" sz="3600" dirty="0">
                <a:solidFill>
                  <a:schemeClr val="bg1"/>
                </a:solidFill>
                <a:latin typeface="Canva Sans" panose="020B0604020202020204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  <a:latin typeface="Canva Sans" panose="020B0604020202020204" charset="0"/>
              </a:rPr>
              <a:t>Deals with missing values, outliers, scaling automatically.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bg1"/>
                </a:solidFill>
                <a:latin typeface="Canva Sans" panose="020B0604020202020204" charset="0"/>
              </a:rPr>
              <a:t>Synthetic data augmentation expanded samples, </a:t>
            </a:r>
            <a:r>
              <a:rPr lang="en-GB" sz="3600" b="1" dirty="0">
                <a:solidFill>
                  <a:schemeClr val="bg1"/>
                </a:solidFill>
                <a:latin typeface="Canva Sans" panose="020B0604020202020204" charset="0"/>
              </a:rPr>
              <a:t>reducing overfitting </a:t>
            </a:r>
            <a:r>
              <a:rPr lang="en-GB" sz="3600" dirty="0">
                <a:solidFill>
                  <a:schemeClr val="bg1"/>
                </a:solidFill>
                <a:latin typeface="Canva Sans" panose="020B0604020202020204" charset="0"/>
              </a:rPr>
              <a:t>and improving generalization</a:t>
            </a:r>
            <a:endParaRPr lang="en-IN" sz="3600" dirty="0">
              <a:solidFill>
                <a:schemeClr val="bg1"/>
              </a:solidFill>
              <a:latin typeface="Canva Sans" panose="020B0604020202020204" charset="0"/>
            </a:endParaRPr>
          </a:p>
          <a:p>
            <a:endParaRPr lang="en-IN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F07AE38-5FD0-10A2-D04B-C60B0CBF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0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icture containing screenshot, text  Description automatically generated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439838" y="5845947"/>
            <a:ext cx="8848162" cy="3931588"/>
            <a:chOff x="0" y="0"/>
            <a:chExt cx="2467670" cy="10354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67670" cy="1035480"/>
            </a:xfrm>
            <a:custGeom>
              <a:avLst/>
              <a:gdLst/>
              <a:ahLst/>
              <a:cxnLst/>
              <a:rect l="l" t="t" r="r" b="b"/>
              <a:pathLst>
                <a:path w="2467670" h="1035480">
                  <a:moveTo>
                    <a:pt x="21484" y="0"/>
                  </a:moveTo>
                  <a:lnTo>
                    <a:pt x="2446186" y="0"/>
                  </a:lnTo>
                  <a:cubicBezTo>
                    <a:pt x="2451884" y="0"/>
                    <a:pt x="2457348" y="2263"/>
                    <a:pt x="2461377" y="6292"/>
                  </a:cubicBezTo>
                  <a:cubicBezTo>
                    <a:pt x="2465406" y="10321"/>
                    <a:pt x="2467670" y="15786"/>
                    <a:pt x="2467670" y="21484"/>
                  </a:cubicBezTo>
                  <a:lnTo>
                    <a:pt x="2467670" y="1013996"/>
                  </a:lnTo>
                  <a:cubicBezTo>
                    <a:pt x="2467670" y="1025861"/>
                    <a:pt x="2458051" y="1035480"/>
                    <a:pt x="2446186" y="1035480"/>
                  </a:cubicBezTo>
                  <a:lnTo>
                    <a:pt x="21484" y="1035480"/>
                  </a:lnTo>
                  <a:cubicBezTo>
                    <a:pt x="15786" y="1035480"/>
                    <a:pt x="10321" y="1033216"/>
                    <a:pt x="6292" y="1029187"/>
                  </a:cubicBezTo>
                  <a:cubicBezTo>
                    <a:pt x="2263" y="1025159"/>
                    <a:pt x="0" y="1019694"/>
                    <a:pt x="0" y="1013996"/>
                  </a:cubicBezTo>
                  <a:lnTo>
                    <a:pt x="0" y="21484"/>
                  </a:lnTo>
                  <a:cubicBezTo>
                    <a:pt x="0" y="9619"/>
                    <a:pt x="9619" y="0"/>
                    <a:pt x="21484" y="0"/>
                  </a:cubicBezTo>
                  <a:close/>
                </a:path>
              </a:pathLst>
            </a:custGeom>
            <a:solidFill>
              <a:srgbClr val="3C1F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67670" cy="1083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322038"/>
            <a:ext cx="8594520" cy="3931588"/>
            <a:chOff x="0" y="0"/>
            <a:chExt cx="2467670" cy="10354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67670" cy="1035480"/>
            </a:xfrm>
            <a:custGeom>
              <a:avLst/>
              <a:gdLst/>
              <a:ahLst/>
              <a:cxnLst/>
              <a:rect l="l" t="t" r="r" b="b"/>
              <a:pathLst>
                <a:path w="2467670" h="1035480">
                  <a:moveTo>
                    <a:pt x="21484" y="0"/>
                  </a:moveTo>
                  <a:lnTo>
                    <a:pt x="2446186" y="0"/>
                  </a:lnTo>
                  <a:cubicBezTo>
                    <a:pt x="2451884" y="0"/>
                    <a:pt x="2457348" y="2263"/>
                    <a:pt x="2461377" y="6292"/>
                  </a:cubicBezTo>
                  <a:cubicBezTo>
                    <a:pt x="2465406" y="10321"/>
                    <a:pt x="2467670" y="15786"/>
                    <a:pt x="2467670" y="21484"/>
                  </a:cubicBezTo>
                  <a:lnTo>
                    <a:pt x="2467670" y="1013996"/>
                  </a:lnTo>
                  <a:cubicBezTo>
                    <a:pt x="2467670" y="1025861"/>
                    <a:pt x="2458051" y="1035480"/>
                    <a:pt x="2446186" y="1035480"/>
                  </a:cubicBezTo>
                  <a:lnTo>
                    <a:pt x="21484" y="1035480"/>
                  </a:lnTo>
                  <a:cubicBezTo>
                    <a:pt x="15786" y="1035480"/>
                    <a:pt x="10321" y="1033216"/>
                    <a:pt x="6292" y="1029187"/>
                  </a:cubicBezTo>
                  <a:cubicBezTo>
                    <a:pt x="2263" y="1025159"/>
                    <a:pt x="0" y="1019694"/>
                    <a:pt x="0" y="1013996"/>
                  </a:cubicBezTo>
                  <a:lnTo>
                    <a:pt x="0" y="21484"/>
                  </a:lnTo>
                  <a:cubicBezTo>
                    <a:pt x="0" y="9619"/>
                    <a:pt x="9619" y="0"/>
                    <a:pt x="21484" y="0"/>
                  </a:cubicBezTo>
                  <a:close/>
                </a:path>
              </a:pathLst>
            </a:custGeom>
            <a:solidFill>
              <a:srgbClr val="3C1F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67670" cy="1083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88869" y="328537"/>
            <a:ext cx="3766437" cy="879159"/>
            <a:chOff x="0" y="0"/>
            <a:chExt cx="1335773" cy="3117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5773" cy="311795"/>
            </a:xfrm>
            <a:custGeom>
              <a:avLst/>
              <a:gdLst/>
              <a:ahLst/>
              <a:cxnLst/>
              <a:rect l="l" t="t" r="r" b="b"/>
              <a:pathLst>
                <a:path w="1335773" h="311795">
                  <a:moveTo>
                    <a:pt x="104831" y="0"/>
                  </a:moveTo>
                  <a:lnTo>
                    <a:pt x="1230942" y="0"/>
                  </a:lnTo>
                  <a:cubicBezTo>
                    <a:pt x="1288838" y="0"/>
                    <a:pt x="1335773" y="46934"/>
                    <a:pt x="1335773" y="104831"/>
                  </a:cubicBezTo>
                  <a:lnTo>
                    <a:pt x="1335773" y="206965"/>
                  </a:lnTo>
                  <a:cubicBezTo>
                    <a:pt x="1335773" y="264861"/>
                    <a:pt x="1288838" y="311795"/>
                    <a:pt x="1230942" y="311795"/>
                  </a:cubicBezTo>
                  <a:lnTo>
                    <a:pt x="104831" y="311795"/>
                  </a:lnTo>
                  <a:cubicBezTo>
                    <a:pt x="46934" y="311795"/>
                    <a:pt x="0" y="264861"/>
                    <a:pt x="0" y="206965"/>
                  </a:cubicBezTo>
                  <a:lnTo>
                    <a:pt x="0" y="104831"/>
                  </a:lnTo>
                  <a:cubicBezTo>
                    <a:pt x="0" y="46934"/>
                    <a:pt x="46934" y="0"/>
                    <a:pt x="104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A558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35773" cy="35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124555" y="391825"/>
            <a:ext cx="1522049" cy="617010"/>
            <a:chOff x="0" y="0"/>
            <a:chExt cx="2398965" cy="972496"/>
          </a:xfrm>
        </p:grpSpPr>
        <p:sp>
          <p:nvSpPr>
            <p:cNvPr id="13" name="Freeform 13" descr="PRISM-Home"/>
            <p:cNvSpPr/>
            <p:nvPr/>
          </p:nvSpPr>
          <p:spPr>
            <a:xfrm>
              <a:off x="0" y="0"/>
              <a:ext cx="2398903" cy="972439"/>
            </a:xfrm>
            <a:custGeom>
              <a:avLst/>
              <a:gdLst/>
              <a:ahLst/>
              <a:cxnLst/>
              <a:rect l="l" t="t" r="r" b="b"/>
              <a:pathLst>
                <a:path w="2398903" h="972439">
                  <a:moveTo>
                    <a:pt x="0" y="0"/>
                  </a:moveTo>
                  <a:lnTo>
                    <a:pt x="2398903" y="0"/>
                  </a:lnTo>
                  <a:lnTo>
                    <a:pt x="2398903" y="972439"/>
                  </a:lnTo>
                  <a:lnTo>
                    <a:pt x="0" y="972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0782" r="-6303" b="-296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340575" y="515286"/>
            <a:ext cx="1581582" cy="535761"/>
          </a:xfrm>
          <a:custGeom>
            <a:avLst/>
            <a:gdLst/>
            <a:ahLst/>
            <a:cxnLst/>
            <a:rect l="l" t="t" r="r" b="b"/>
            <a:pathLst>
              <a:path w="1581582" h="535761">
                <a:moveTo>
                  <a:pt x="0" y="0"/>
                </a:moveTo>
                <a:lnTo>
                  <a:pt x="1581583" y="0"/>
                </a:lnTo>
                <a:lnTo>
                  <a:pt x="1581583" y="535761"/>
                </a:lnTo>
                <a:lnTo>
                  <a:pt x="0" y="535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998633" y="1322038"/>
            <a:ext cx="8927227" cy="4409610"/>
          </a:xfrm>
          <a:custGeom>
            <a:avLst/>
            <a:gdLst/>
            <a:ahLst/>
            <a:cxnLst/>
            <a:rect l="l" t="t" r="r" b="b"/>
            <a:pathLst>
              <a:path w="8927227" h="4409610">
                <a:moveTo>
                  <a:pt x="0" y="0"/>
                </a:moveTo>
                <a:lnTo>
                  <a:pt x="8927228" y="0"/>
                </a:lnTo>
                <a:lnTo>
                  <a:pt x="8927228" y="4409609"/>
                </a:lnTo>
                <a:lnTo>
                  <a:pt x="0" y="4409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6" r="-1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0" y="5451899"/>
            <a:ext cx="9126253" cy="4835101"/>
          </a:xfrm>
          <a:custGeom>
            <a:avLst/>
            <a:gdLst/>
            <a:ahLst/>
            <a:cxnLst/>
            <a:rect l="l" t="t" r="r" b="b"/>
            <a:pathLst>
              <a:path w="9126253" h="4835101">
                <a:moveTo>
                  <a:pt x="0" y="0"/>
                </a:moveTo>
                <a:lnTo>
                  <a:pt x="9126253" y="0"/>
                </a:lnTo>
                <a:lnTo>
                  <a:pt x="9126253" y="4835101"/>
                </a:lnTo>
                <a:lnTo>
                  <a:pt x="0" y="4835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10823" y="187118"/>
            <a:ext cx="6997960" cy="8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8"/>
              </a:lnSpc>
            </a:pPr>
            <a:r>
              <a:rPr lang="en-US" sz="5012" b="1" dirty="0">
                <a:solidFill>
                  <a:srgbClr val="37165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TRAINING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8011" y="1911680"/>
            <a:ext cx="7872572" cy="2828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3"/>
              </a:lnSpc>
            </a:pPr>
            <a:r>
              <a:rPr lang="en-US" sz="29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ML pipeline ensures balanced learning and realistic performance:</a:t>
            </a:r>
          </a:p>
          <a:p>
            <a:pPr marL="642591" lvl="1" indent="-321296" algn="l">
              <a:lnSpc>
                <a:spcPts val="4553"/>
              </a:lnSpc>
              <a:buFont typeface="Arial"/>
              <a:buChar char="•"/>
            </a:pPr>
            <a:r>
              <a:rPr lang="en-US" sz="29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Train-Test Split</a:t>
            </a:r>
          </a:p>
          <a:p>
            <a:pPr marL="642591" lvl="1" indent="-321296" algn="l">
              <a:lnSpc>
                <a:spcPts val="4553"/>
              </a:lnSpc>
              <a:buFont typeface="Arial"/>
              <a:buChar char="•"/>
            </a:pPr>
            <a:r>
              <a:rPr lang="en-US" sz="29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Initialization</a:t>
            </a:r>
          </a:p>
          <a:p>
            <a:pPr marL="642591" lvl="1" indent="-321296" algn="l">
              <a:lnSpc>
                <a:spcPts val="4553"/>
              </a:lnSpc>
              <a:buFont typeface="Arial"/>
              <a:buChar char="•"/>
            </a:pPr>
            <a:r>
              <a:rPr lang="en-US" sz="29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Feature Scaling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88269" y="6350110"/>
            <a:ext cx="7872572" cy="2828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3"/>
              </a:lnSpc>
            </a:pPr>
            <a:r>
              <a:rPr lang="en-US" sz="29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Performance Metrics:</a:t>
            </a:r>
          </a:p>
          <a:p>
            <a:pPr marL="642591" lvl="1" indent="-321296" algn="l">
              <a:lnSpc>
                <a:spcPts val="4553"/>
              </a:lnSpc>
              <a:buFont typeface="Arial"/>
              <a:buChar char="•"/>
            </a:pPr>
            <a:r>
              <a:rPr lang="en-US" sz="29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Evaluated using </a:t>
            </a:r>
            <a:r>
              <a:rPr lang="en-US" sz="297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 ~ 86%</a:t>
            </a:r>
          </a:p>
          <a:p>
            <a:pPr marL="642591" lvl="1" indent="-321296" algn="l">
              <a:lnSpc>
                <a:spcPts val="4553"/>
              </a:lnSpc>
              <a:buFont typeface="Arial"/>
              <a:buChar char="•"/>
            </a:pPr>
            <a:r>
              <a:rPr lang="en-US" sz="29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Precision ~ 93%</a:t>
            </a:r>
          </a:p>
          <a:p>
            <a:pPr marL="642591" lvl="1" indent="-321296" algn="l">
              <a:lnSpc>
                <a:spcPts val="4553"/>
              </a:lnSpc>
              <a:buFont typeface="Arial"/>
              <a:buChar char="•"/>
            </a:pPr>
            <a:r>
              <a:rPr lang="en-US" sz="29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Recall ~ 92%</a:t>
            </a:r>
          </a:p>
          <a:p>
            <a:pPr marL="642591" lvl="1" indent="-321296" algn="l">
              <a:lnSpc>
                <a:spcPts val="4553"/>
              </a:lnSpc>
              <a:buFont typeface="Arial"/>
              <a:buChar char="•"/>
            </a:pPr>
            <a:r>
              <a:rPr lang="en-US" sz="29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F1 Score ~ 92%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6BA5079-C90E-F7D8-42A4-7AE3C55A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400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8564D6-A116-DD49-C9AC-09581706D057}"/>
              </a:ext>
            </a:extLst>
          </p:cNvPr>
          <p:cNvSpPr txBox="1"/>
          <p:nvPr/>
        </p:nvSpPr>
        <p:spPr>
          <a:xfrm>
            <a:off x="11453106" y="1216656"/>
            <a:ext cx="887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</a:t>
            </a:r>
            <a:r>
              <a:rPr lang="en-IN" sz="1600" dirty="0"/>
              <a:t> 3: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84991A-F0BA-9718-3B4B-AE67D91C15EA}"/>
              </a:ext>
            </a:extLst>
          </p:cNvPr>
          <p:cNvSpPr txBox="1"/>
          <p:nvPr/>
        </p:nvSpPr>
        <p:spPr>
          <a:xfrm>
            <a:off x="2667000" y="5474576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4: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1162</Words>
  <Application>Microsoft Office PowerPoint</Application>
  <PresentationFormat>Custom</PresentationFormat>
  <Paragraphs>163</Paragraphs>
  <Slides>17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Times New Roman Bold</vt:lpstr>
      <vt:lpstr>Alice</vt:lpstr>
      <vt:lpstr>Canva Sans Bold</vt:lpstr>
      <vt:lpstr>Canva Sans Bold Italics</vt:lpstr>
      <vt:lpstr>Radley</vt:lpstr>
      <vt:lpstr>Calibri</vt:lpstr>
      <vt:lpstr>Canva Sans</vt:lpstr>
      <vt:lpstr>PT Serif</vt:lpstr>
      <vt:lpstr>Arial Black</vt:lpstr>
      <vt:lpstr>Times New Roman</vt:lpstr>
      <vt:lpstr>Arial</vt:lpstr>
      <vt:lpstr>Tenor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CONECCT-2025.pptx</dc:title>
  <dc:creator>Harshita Kumari</dc:creator>
  <cp:lastModifiedBy>HARSHITA NA (RA2211030010308)</cp:lastModifiedBy>
  <cp:revision>14</cp:revision>
  <dcterms:created xsi:type="dcterms:W3CDTF">2006-08-16T00:00:00Z</dcterms:created>
  <dcterms:modified xsi:type="dcterms:W3CDTF">2025-07-12T07:01:12Z</dcterms:modified>
  <dc:identifier>DAGspY9KU8g</dc:identifier>
</cp:coreProperties>
</file>